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67" r:id="rId5"/>
  </p:sldMasterIdLst>
  <p:notesMasterIdLst>
    <p:notesMasterId r:id="rId31"/>
  </p:notesMasterIdLst>
  <p:handoutMasterIdLst>
    <p:handoutMasterId r:id="rId32"/>
  </p:handoutMasterIdLst>
  <p:sldIdLst>
    <p:sldId id="430" r:id="rId6"/>
    <p:sldId id="406" r:id="rId7"/>
    <p:sldId id="407" r:id="rId8"/>
    <p:sldId id="408" r:id="rId9"/>
    <p:sldId id="432" r:id="rId10"/>
    <p:sldId id="398" r:id="rId11"/>
    <p:sldId id="433" r:id="rId12"/>
    <p:sldId id="412" r:id="rId13"/>
    <p:sldId id="414" r:id="rId14"/>
    <p:sldId id="400" r:id="rId15"/>
    <p:sldId id="415" r:id="rId16"/>
    <p:sldId id="429" r:id="rId17"/>
    <p:sldId id="418" r:id="rId18"/>
    <p:sldId id="402" r:id="rId19"/>
    <p:sldId id="403" r:id="rId20"/>
    <p:sldId id="404" r:id="rId21"/>
    <p:sldId id="431" r:id="rId22"/>
    <p:sldId id="409" r:id="rId23"/>
    <p:sldId id="420" r:id="rId24"/>
    <p:sldId id="424" r:id="rId25"/>
    <p:sldId id="421" r:id="rId26"/>
    <p:sldId id="422" r:id="rId27"/>
    <p:sldId id="423" r:id="rId28"/>
    <p:sldId id="428" r:id="rId29"/>
    <p:sldId id="284" r:id="rId30"/>
  </p:sldIdLst>
  <p:sldSz cx="17340263" cy="9753600"/>
  <p:notesSz cx="6797675" cy="9928225"/>
  <p:custDataLst>
    <p:tags r:id="rId33"/>
  </p:custDataLst>
  <p:defaultTextStyle>
    <a:defPPr>
      <a:defRPr lang="de-CH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176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354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53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706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5884" algn="l" defTabSz="914354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060" algn="l" defTabSz="914354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236" algn="l" defTabSz="914354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413" algn="l" defTabSz="914354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47B15413-3F9F-4E2A-9139-B3A95247DBF8}">
          <p14:sldIdLst>
            <p14:sldId id="430"/>
            <p14:sldId id="406"/>
            <p14:sldId id="407"/>
            <p14:sldId id="408"/>
            <p14:sldId id="432"/>
            <p14:sldId id="398"/>
            <p14:sldId id="433"/>
            <p14:sldId id="412"/>
            <p14:sldId id="414"/>
            <p14:sldId id="400"/>
            <p14:sldId id="415"/>
            <p14:sldId id="429"/>
            <p14:sldId id="418"/>
            <p14:sldId id="402"/>
            <p14:sldId id="403"/>
            <p14:sldId id="404"/>
            <p14:sldId id="431"/>
            <p14:sldId id="409"/>
            <p14:sldId id="420"/>
            <p14:sldId id="424"/>
            <p14:sldId id="421"/>
            <p14:sldId id="422"/>
            <p14:sldId id="423"/>
            <p14:sldId id="428"/>
            <p14:sldId id="284"/>
          </p14:sldIdLst>
        </p14:section>
        <p14:section name="Untitled Section" id="{9A23313B-1480-4CE8-8E76-1BC82931AC20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895" userDrawn="1">
          <p15:clr>
            <a:srgbClr val="A4A3A4"/>
          </p15:clr>
        </p15:guide>
        <p15:guide id="2" orient="horz" pos="927" userDrawn="1">
          <p15:clr>
            <a:srgbClr val="A4A3A4"/>
          </p15:clr>
        </p15:guide>
        <p15:guide id="3" orient="horz" pos="1460" userDrawn="1">
          <p15:clr>
            <a:srgbClr val="A4A3A4"/>
          </p15:clr>
        </p15:guide>
        <p15:guide id="4" orient="horz" pos="2002" userDrawn="1">
          <p15:clr>
            <a:srgbClr val="A4A3A4"/>
          </p15:clr>
        </p15:guide>
        <p15:guide id="5" orient="horz" pos="2528" userDrawn="1">
          <p15:clr>
            <a:srgbClr val="A4A3A4"/>
          </p15:clr>
        </p15:guide>
        <p15:guide id="6" orient="horz" pos="3067" userDrawn="1">
          <p15:clr>
            <a:srgbClr val="A4A3A4"/>
          </p15:clr>
        </p15:guide>
        <p15:guide id="7" orient="horz" pos="3604" userDrawn="1">
          <p15:clr>
            <a:srgbClr val="A4A3A4"/>
          </p15:clr>
        </p15:guide>
        <p15:guide id="8" orient="horz" pos="5751" userDrawn="1">
          <p15:clr>
            <a:srgbClr val="A4A3A4"/>
          </p15:clr>
        </p15:guide>
        <p15:guide id="9" pos="10532" userDrawn="1">
          <p15:clr>
            <a:srgbClr val="A4A3A4"/>
          </p15:clr>
        </p15:guide>
        <p15:guide id="10" pos="395" userDrawn="1">
          <p15:clr>
            <a:srgbClr val="A4A3A4"/>
          </p15:clr>
        </p15:guide>
        <p15:guide id="11" pos="1708" userDrawn="1">
          <p15:clr>
            <a:srgbClr val="A4A3A4"/>
          </p15:clr>
        </p15:guide>
        <p15:guide id="12" pos="1742" userDrawn="1">
          <p15:clr>
            <a:srgbClr val="A4A3A4"/>
          </p15:clr>
        </p15:guide>
        <p15:guide id="13" pos="3179" userDrawn="1">
          <p15:clr>
            <a:srgbClr val="A4A3A4"/>
          </p15:clr>
        </p15:guide>
        <p15:guide id="14" pos="3331" userDrawn="1">
          <p15:clr>
            <a:srgbClr val="A4A3A4"/>
          </p15:clr>
        </p15:guide>
        <p15:guide id="15" pos="6123" userDrawn="1">
          <p15:clr>
            <a:srgbClr val="A4A3A4"/>
          </p15:clr>
        </p15:guide>
        <p15:guide id="16" pos="6275" userDrawn="1">
          <p15:clr>
            <a:srgbClr val="A4A3A4"/>
          </p15:clr>
        </p15:guide>
        <p15:guide id="17" orient="horz" pos="390" userDrawn="1">
          <p15:clr>
            <a:srgbClr val="A4A3A4"/>
          </p15:clr>
        </p15:guide>
        <p15:guide id="18" orient="horz" pos="1461" userDrawn="1">
          <p15:clr>
            <a:srgbClr val="A4A3A4"/>
          </p15:clr>
        </p15:guide>
        <p15:guide id="19" orient="horz" pos="3066" userDrawn="1">
          <p15:clr>
            <a:srgbClr val="A4A3A4"/>
          </p15:clr>
        </p15:guide>
        <p15:guide id="20" pos="332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CC"/>
    <a:srgbClr val="FFCCFF"/>
    <a:srgbClr val="FF0000"/>
    <a:srgbClr val="003870"/>
    <a:srgbClr val="0000FF"/>
    <a:srgbClr val="2BF91B"/>
    <a:srgbClr val="3333FF"/>
    <a:srgbClr val="33CC33"/>
    <a:srgbClr val="FF2D2D"/>
    <a:srgbClr val="FF53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307" autoAdjust="0"/>
    <p:restoredTop sz="95852" autoAdjust="0"/>
  </p:normalViewPr>
  <p:slideViewPr>
    <p:cSldViewPr>
      <p:cViewPr varScale="1">
        <p:scale>
          <a:sx n="90" d="100"/>
          <a:sy n="90" d="100"/>
        </p:scale>
        <p:origin x="324" y="108"/>
      </p:cViewPr>
      <p:guideLst>
        <p:guide orient="horz" pos="895"/>
        <p:guide orient="horz" pos="927"/>
        <p:guide orient="horz" pos="1460"/>
        <p:guide orient="horz" pos="2002"/>
        <p:guide orient="horz" pos="2528"/>
        <p:guide orient="horz" pos="3067"/>
        <p:guide orient="horz" pos="3604"/>
        <p:guide orient="horz" pos="5751"/>
        <p:guide pos="10532"/>
        <p:guide pos="395"/>
        <p:guide pos="1708"/>
        <p:guide pos="1742"/>
        <p:guide pos="3179"/>
        <p:guide pos="3331"/>
        <p:guide pos="6123"/>
        <p:guide pos="6275"/>
        <p:guide orient="horz" pos="390"/>
        <p:guide orient="horz" pos="1461"/>
        <p:guide orient="horz" pos="3066"/>
        <p:guide pos="332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259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34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ags" Target="tags/tag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handoutMaster" Target="handoutMasters/handoutMaster1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viewProps" Target="viewProps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e-CH"/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2016" y="0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de-CH"/>
          </a:p>
        </p:txBody>
      </p:sp>
      <p:sp>
        <p:nvSpPr>
          <p:cNvPr id="553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1814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e-CH"/>
          </a:p>
        </p:txBody>
      </p:sp>
      <p:sp>
        <p:nvSpPr>
          <p:cNvPr id="553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2016" y="9431814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D33C02F-5C93-4463-A815-E07E6C1C11C0}" type="slidenum">
              <a:rPr lang="de-CH"/>
              <a:pPr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2709752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e-CH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2016" y="0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de-CH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488" y="744538"/>
            <a:ext cx="661670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357" y="4715907"/>
            <a:ext cx="4984962" cy="4467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1814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e-CH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016" y="9431814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665DFDB-4E7E-4F6C-803F-0C40152F49FD}" type="slidenum">
              <a:rPr lang="de-CH"/>
              <a:pPr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76466122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1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176" algn="l" rtl="0" fontAlgn="base">
      <a:spcBef>
        <a:spcPct val="30000"/>
      </a:spcBef>
      <a:spcAft>
        <a:spcPct val="0"/>
      </a:spcAft>
      <a:defRPr sz="11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354" algn="l" rtl="0" fontAlgn="base">
      <a:spcBef>
        <a:spcPct val="30000"/>
      </a:spcBef>
      <a:spcAft>
        <a:spcPct val="0"/>
      </a:spcAft>
      <a:defRPr sz="11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530" algn="l" rtl="0" fontAlgn="base">
      <a:spcBef>
        <a:spcPct val="30000"/>
      </a:spcBef>
      <a:spcAft>
        <a:spcPct val="0"/>
      </a:spcAft>
      <a:defRPr sz="11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706" algn="l" rtl="0" fontAlgn="base">
      <a:spcBef>
        <a:spcPct val="30000"/>
      </a:spcBef>
      <a:spcAft>
        <a:spcPct val="0"/>
      </a:spcAft>
      <a:defRPr sz="11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5884" algn="l" defTabSz="91435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2743060" algn="l" defTabSz="91435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3657413" algn="l" defTabSz="91435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65DFDB-4E7E-4F6C-803F-0C40152F49FD}" type="slidenum">
              <a:rPr lang="de-CH" smtClean="0"/>
              <a:pPr/>
              <a:t>9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45102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65DFDB-4E7E-4F6C-803F-0C40152F49FD}" type="slidenum">
              <a:rPr lang="de-CH" smtClean="0"/>
              <a:pPr/>
              <a:t>24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1366100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65DFDB-4E7E-4F6C-803F-0C40152F49FD}" type="slidenum">
              <a:rPr lang="de-CH" smtClean="0"/>
              <a:pPr/>
              <a:t>25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1756669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65DFDB-4E7E-4F6C-803F-0C40152F49FD}" type="slidenum">
              <a:rPr lang="de-CH" smtClean="0"/>
              <a:pPr/>
              <a:t>10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0413276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65DFDB-4E7E-4F6C-803F-0C40152F49FD}" type="slidenum">
              <a:rPr lang="de-CH" smtClean="0"/>
              <a:pPr/>
              <a:t>14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0736893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65DFDB-4E7E-4F6C-803F-0C40152F49FD}" type="slidenum">
              <a:rPr lang="de-CH" smtClean="0"/>
              <a:pPr/>
              <a:t>16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0103667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65DFDB-4E7E-4F6C-803F-0C40152F49FD}" type="slidenum">
              <a:rPr lang="de-CH" smtClean="0"/>
              <a:pPr/>
              <a:t>17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3884865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65DFDB-4E7E-4F6C-803F-0C40152F49FD}" type="slidenum">
              <a:rPr lang="de-CH" smtClean="0"/>
              <a:pPr/>
              <a:t>19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105723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65DFDB-4E7E-4F6C-803F-0C40152F49FD}" type="slidenum">
              <a:rPr lang="de-CH" smtClean="0"/>
              <a:pPr/>
              <a:t>21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3427271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65DFDB-4E7E-4F6C-803F-0C40152F49FD}" type="slidenum">
              <a:rPr lang="de-CH" smtClean="0"/>
              <a:pPr/>
              <a:t>22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69923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65DFDB-4E7E-4F6C-803F-0C40152F49FD}" type="slidenum">
              <a:rPr lang="de-CH" smtClean="0"/>
              <a:pPr/>
              <a:t>23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4309971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00520" y="3029939"/>
            <a:ext cx="14739224" cy="2090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01040" y="5527041"/>
            <a:ext cx="12138184" cy="2492587"/>
          </a:xfrm>
        </p:spPr>
        <p:txBody>
          <a:bodyPr/>
          <a:lstStyle>
            <a:lvl1pPr marL="0" indent="0" algn="ctr">
              <a:buNone/>
              <a:defRPr/>
            </a:lvl1pPr>
            <a:lvl2pPr marL="650230" indent="0" algn="ctr">
              <a:buNone/>
              <a:defRPr/>
            </a:lvl2pPr>
            <a:lvl3pPr marL="1300460" indent="0" algn="ctr">
              <a:buNone/>
              <a:defRPr/>
            </a:lvl3pPr>
            <a:lvl4pPr marL="1950690" indent="0" algn="ctr">
              <a:buNone/>
              <a:defRPr/>
            </a:lvl4pPr>
            <a:lvl5pPr marL="2600919" indent="0" algn="ctr">
              <a:buNone/>
              <a:defRPr/>
            </a:lvl5pPr>
            <a:lvl6pPr marL="3251149" indent="0" algn="ctr">
              <a:buNone/>
              <a:defRPr/>
            </a:lvl6pPr>
            <a:lvl7pPr marL="3901379" indent="0" algn="ctr">
              <a:buNone/>
              <a:defRPr/>
            </a:lvl7pPr>
            <a:lvl8pPr marL="4551609" indent="0" algn="ctr">
              <a:buNone/>
              <a:defRPr/>
            </a:lvl8pPr>
            <a:lvl9pPr marL="5201839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solidFill>
                  <a:srgbClr val="000000"/>
                </a:solidFill>
              </a:rPr>
              <a:t> - </a:t>
            </a:r>
            <a:fld id="{E5D98EF5-3D3D-4C3A-88CA-624BD85BAB80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r>
              <a:rPr lang="en-US" dirty="0">
                <a:solidFill>
                  <a:srgbClr val="000000"/>
                </a:solidFill>
              </a:rPr>
              <a:t> -</a:t>
            </a:r>
          </a:p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334173" y="9382902"/>
            <a:ext cx="9846281" cy="37069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30046" tIns="65023" rIns="130046" bIns="65023" numCol="1" anchor="t" anchorCtr="0" compatLnSpc="1">
            <a:prstTxWarp prst="textNoShape">
              <a:avLst/>
            </a:prstTxWarp>
          </a:bodyPr>
          <a:lstStyle>
            <a:lvl1pPr algn="ctr">
              <a:defRPr sz="2000">
                <a:solidFill>
                  <a:schemeClr val="tx1"/>
                </a:solidFill>
                <a:effectLst/>
              </a:defRPr>
            </a:lvl1pPr>
          </a:lstStyle>
          <a:p>
            <a:pPr algn="l">
              <a:defRPr/>
            </a:pPr>
            <a:r>
              <a:rPr lang="en-US" dirty="0">
                <a:solidFill>
                  <a:srgbClr val="000000"/>
                </a:solidFill>
              </a:rPr>
              <a:t>2016-05-09                                       Graham Worthington </a:t>
            </a:r>
          </a:p>
        </p:txBody>
      </p:sp>
    </p:spTree>
    <p:extLst>
      <p:ext uri="{BB962C8B-B14F-4D97-AF65-F5344CB8AC3E}">
        <p14:creationId xmlns:p14="http://schemas.microsoft.com/office/powerpoint/2010/main" val="38737641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67860" y="2276476"/>
            <a:ext cx="7700669" cy="6435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771735" y="2276476"/>
            <a:ext cx="7700669" cy="6435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EBC59-DCDC-45B1-A854-044CC9210EF9}" type="datetimeFigureOut">
              <a:rPr lang="en-AU" smtClean="0"/>
              <a:t>11/09/2021</a:t>
            </a:fld>
            <a:endParaRPr lang="en-A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77644-3D1D-4C6D-969E-260322FF5A11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6788919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7861" y="2182814"/>
            <a:ext cx="7660451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7861" y="3092450"/>
            <a:ext cx="7660451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807721" y="2182814"/>
            <a:ext cx="766468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807721" y="3092450"/>
            <a:ext cx="766468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EBC59-DCDC-45B1-A854-044CC9210EF9}" type="datetimeFigureOut">
              <a:rPr lang="en-AU" smtClean="0"/>
              <a:t>11/09/2021</a:t>
            </a:fld>
            <a:endParaRPr lang="en-A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77644-3D1D-4C6D-969E-260322FF5A11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8725144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EBC59-DCDC-45B1-A854-044CC9210EF9}" type="datetimeFigureOut">
              <a:rPr lang="en-AU" smtClean="0"/>
              <a:t>11/09/2021</a:t>
            </a:fld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77644-3D1D-4C6D-969E-260322FF5A11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6130256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EBC59-DCDC-45B1-A854-044CC9210EF9}" type="datetimeFigureOut">
              <a:rPr lang="en-AU" smtClean="0"/>
              <a:t>11/09/2021</a:t>
            </a:fld>
            <a:endParaRPr lang="en-A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77644-3D1D-4C6D-969E-260322FF5A11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2625373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7860" y="388939"/>
            <a:ext cx="5704592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9891" y="388938"/>
            <a:ext cx="969251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7860" y="2041526"/>
            <a:ext cx="5704592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EBC59-DCDC-45B1-A854-044CC9210EF9}" type="datetimeFigureOut">
              <a:rPr lang="en-AU" smtClean="0"/>
              <a:t>11/09/2021</a:t>
            </a:fld>
            <a:endParaRPr lang="en-A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77644-3D1D-4C6D-969E-260322FF5A11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8404565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99471" y="6827838"/>
            <a:ext cx="10403735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399471" y="871539"/>
            <a:ext cx="10403735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399471" y="7634288"/>
            <a:ext cx="10403735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EBC59-DCDC-45B1-A854-044CC9210EF9}" type="datetimeFigureOut">
              <a:rPr lang="en-AU" smtClean="0"/>
              <a:t>11/09/2021</a:t>
            </a:fld>
            <a:endParaRPr lang="en-A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77644-3D1D-4C6D-969E-260322FF5A11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7285964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EBC59-DCDC-45B1-A854-044CC9210EF9}" type="datetimeFigureOut">
              <a:rPr lang="en-AU" smtClean="0"/>
              <a:t>11/09/2021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77644-3D1D-4C6D-969E-260322FF5A11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3655495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2571268" y="390526"/>
            <a:ext cx="3901135" cy="83216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7860" y="390526"/>
            <a:ext cx="11500202" cy="83216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EBC59-DCDC-45B1-A854-044CC9210EF9}" type="datetimeFigureOut">
              <a:rPr lang="en-AU" smtClean="0"/>
              <a:t>11/09/2021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77644-3D1D-4C6D-969E-260322FF5A11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014268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1469112" y="9197281"/>
            <a:ext cx="9846281" cy="370699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solidFill>
                  <a:srgbClr val="000000"/>
                </a:solidFill>
              </a:rPr>
              <a:t>2018-05-07                                      Graham Worthington 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solidFill>
                  <a:srgbClr val="000000"/>
                </a:solidFill>
              </a:rPr>
              <a:t> - </a:t>
            </a:r>
            <a:fld id="{E5D98EF5-3D3D-4C3A-88CA-624BD85BAB80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r>
              <a:rPr lang="en-US" dirty="0">
                <a:solidFill>
                  <a:srgbClr val="000000"/>
                </a:solidFill>
              </a:rPr>
              <a:t> - </a:t>
            </a:r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87474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9762" y="6267593"/>
            <a:ext cx="14739224" cy="1937173"/>
          </a:xfrm>
        </p:spPr>
        <p:txBody>
          <a:bodyPr anchor="t"/>
          <a:lstStyle>
            <a:lvl1pPr algn="l">
              <a:defRPr sz="5700" b="1" cap="all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9762" y="4133994"/>
            <a:ext cx="14739224" cy="2133599"/>
          </a:xfrm>
        </p:spPr>
        <p:txBody>
          <a:bodyPr anchor="b"/>
          <a:lstStyle>
            <a:lvl1pPr marL="0" indent="0">
              <a:buNone/>
              <a:defRPr sz="2800"/>
            </a:lvl1pPr>
            <a:lvl2pPr marL="650230" indent="0">
              <a:buNone/>
              <a:defRPr sz="2600"/>
            </a:lvl2pPr>
            <a:lvl3pPr marL="1300460" indent="0">
              <a:buNone/>
              <a:defRPr sz="2300"/>
            </a:lvl3pPr>
            <a:lvl4pPr marL="1950690" indent="0">
              <a:buNone/>
              <a:defRPr sz="2000"/>
            </a:lvl4pPr>
            <a:lvl5pPr marL="2600919" indent="0">
              <a:buNone/>
              <a:defRPr sz="2000"/>
            </a:lvl5pPr>
            <a:lvl6pPr marL="3251149" indent="0">
              <a:buNone/>
              <a:defRPr sz="2000"/>
            </a:lvl6pPr>
            <a:lvl7pPr marL="3901379" indent="0">
              <a:buNone/>
              <a:defRPr sz="2000"/>
            </a:lvl7pPr>
            <a:lvl8pPr marL="4551609" indent="0">
              <a:buNone/>
              <a:defRPr sz="2000"/>
            </a:lvl8pPr>
            <a:lvl9pPr marL="5201839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334173" y="9382902"/>
            <a:ext cx="9846281" cy="37069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30046" tIns="65023" rIns="130046" bIns="65023" numCol="1" anchor="t" anchorCtr="0" compatLnSpc="1">
            <a:prstTxWarp prst="textNoShape">
              <a:avLst/>
            </a:prstTxWarp>
          </a:bodyPr>
          <a:lstStyle>
            <a:lvl1pPr algn="ctr">
              <a:defRPr sz="2000">
                <a:solidFill>
                  <a:schemeClr val="tx1"/>
                </a:solidFill>
                <a:effectLst/>
              </a:defRPr>
            </a:lvl1pPr>
          </a:lstStyle>
          <a:p>
            <a:pPr algn="l">
              <a:defRPr/>
            </a:pPr>
            <a:r>
              <a:rPr lang="en-US" dirty="0">
                <a:solidFill>
                  <a:srgbClr val="000000"/>
                </a:solidFill>
              </a:rPr>
              <a:t>2016-05-09                                       Graham Worthington 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13176369" y="9382902"/>
            <a:ext cx="1658248" cy="370699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solidFill>
                  <a:srgbClr val="000000"/>
                </a:solidFill>
              </a:rPr>
              <a:t> - </a:t>
            </a:r>
            <a:fld id="{E5D98EF5-3D3D-4C3A-88CA-624BD85BAB80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r>
              <a:rPr lang="en-US" dirty="0">
                <a:solidFill>
                  <a:srgbClr val="000000"/>
                </a:solidFill>
              </a:rPr>
              <a:t> - </a:t>
            </a:r>
          </a:p>
        </p:txBody>
      </p:sp>
    </p:spTree>
    <p:extLst>
      <p:ext uri="{BB962C8B-B14F-4D97-AF65-F5344CB8AC3E}">
        <p14:creationId xmlns:p14="http://schemas.microsoft.com/office/powerpoint/2010/main" val="265270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67014" y="2275842"/>
            <a:ext cx="7658617" cy="6436925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8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14634" y="2275842"/>
            <a:ext cx="7658617" cy="6436925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8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solidFill>
                  <a:srgbClr val="000000"/>
                </a:solidFill>
              </a:rPr>
              <a:t>2016-05-09                                       Graham Worthington 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13176369" y="9382902"/>
            <a:ext cx="1658248" cy="370699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solidFill>
                  <a:srgbClr val="000000"/>
                </a:solidFill>
              </a:rPr>
              <a:t> - </a:t>
            </a:r>
            <a:fld id="{E5D98EF5-3D3D-4C3A-88CA-624BD85BAB80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r>
              <a:rPr lang="en-US" dirty="0">
                <a:solidFill>
                  <a:srgbClr val="000000"/>
                </a:solidFill>
              </a:rPr>
              <a:t> - </a:t>
            </a:r>
          </a:p>
        </p:txBody>
      </p:sp>
    </p:spTree>
    <p:extLst>
      <p:ext uri="{BB962C8B-B14F-4D97-AF65-F5344CB8AC3E}">
        <p14:creationId xmlns:p14="http://schemas.microsoft.com/office/powerpoint/2010/main" val="28521378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7014" y="2183272"/>
            <a:ext cx="7661627" cy="909884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50230" indent="0">
              <a:buNone/>
              <a:defRPr sz="2800" b="1"/>
            </a:lvl2pPr>
            <a:lvl3pPr marL="1300460" indent="0">
              <a:buNone/>
              <a:defRPr sz="2600" b="1"/>
            </a:lvl3pPr>
            <a:lvl4pPr marL="1950690" indent="0">
              <a:buNone/>
              <a:defRPr sz="2300" b="1"/>
            </a:lvl4pPr>
            <a:lvl5pPr marL="2600919" indent="0">
              <a:buNone/>
              <a:defRPr sz="2300" b="1"/>
            </a:lvl5pPr>
            <a:lvl6pPr marL="3251149" indent="0">
              <a:buNone/>
              <a:defRPr sz="2300" b="1"/>
            </a:lvl6pPr>
            <a:lvl7pPr marL="3901379" indent="0">
              <a:buNone/>
              <a:defRPr sz="2300" b="1"/>
            </a:lvl7pPr>
            <a:lvl8pPr marL="4551609" indent="0">
              <a:buNone/>
              <a:defRPr sz="2300" b="1"/>
            </a:lvl8pPr>
            <a:lvl9pPr marL="5201839" indent="0">
              <a:buNone/>
              <a:defRPr sz="23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7014" y="3093155"/>
            <a:ext cx="7661627" cy="5619610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808614" y="2183272"/>
            <a:ext cx="7664637" cy="909884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50230" indent="0">
              <a:buNone/>
              <a:defRPr sz="2800" b="1"/>
            </a:lvl2pPr>
            <a:lvl3pPr marL="1300460" indent="0">
              <a:buNone/>
              <a:defRPr sz="2600" b="1"/>
            </a:lvl3pPr>
            <a:lvl4pPr marL="1950690" indent="0">
              <a:buNone/>
              <a:defRPr sz="2300" b="1"/>
            </a:lvl4pPr>
            <a:lvl5pPr marL="2600919" indent="0">
              <a:buNone/>
              <a:defRPr sz="2300" b="1"/>
            </a:lvl5pPr>
            <a:lvl6pPr marL="3251149" indent="0">
              <a:buNone/>
              <a:defRPr sz="2300" b="1"/>
            </a:lvl6pPr>
            <a:lvl7pPr marL="3901379" indent="0">
              <a:buNone/>
              <a:defRPr sz="2300" b="1"/>
            </a:lvl7pPr>
            <a:lvl8pPr marL="4551609" indent="0">
              <a:buNone/>
              <a:defRPr sz="2300" b="1"/>
            </a:lvl8pPr>
            <a:lvl9pPr marL="5201839" indent="0">
              <a:buNone/>
              <a:defRPr sz="23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808614" y="3093155"/>
            <a:ext cx="7664637" cy="5619610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solidFill>
                  <a:srgbClr val="000000"/>
                </a:solidFill>
              </a:rPr>
              <a:t>2016-05-09                                       Graham Worthington </a:t>
            </a: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13176369" y="9382902"/>
            <a:ext cx="1658248" cy="370699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solidFill>
                  <a:srgbClr val="000000"/>
                </a:solidFill>
              </a:rPr>
              <a:t> - </a:t>
            </a:r>
            <a:fld id="{E5D98EF5-3D3D-4C3A-88CA-624BD85BAB80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r>
              <a:rPr lang="en-US" dirty="0">
                <a:solidFill>
                  <a:srgbClr val="000000"/>
                </a:solidFill>
              </a:rPr>
              <a:t> - </a:t>
            </a:r>
          </a:p>
        </p:txBody>
      </p:sp>
    </p:spTree>
    <p:extLst>
      <p:ext uri="{BB962C8B-B14F-4D97-AF65-F5344CB8AC3E}">
        <p14:creationId xmlns:p14="http://schemas.microsoft.com/office/powerpoint/2010/main" val="33917898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867014" y="8882099"/>
            <a:ext cx="4046061" cy="677333"/>
          </a:xfrm>
          <a:prstGeom prst="rect">
            <a:avLst/>
          </a:prstGeom>
          <a:ln/>
        </p:spPr>
        <p:txBody>
          <a:bodyPr lIns="130046" tIns="65023" rIns="130046" bIns="65023"/>
          <a:lstStyle>
            <a:lvl1pPr>
              <a:defRPr/>
            </a:lvl1pPr>
          </a:lstStyle>
          <a:p>
            <a:pPr>
              <a:defRPr/>
            </a:pPr>
            <a:r>
              <a:rPr lang="en-US" sz="1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May 5, 2010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solidFill>
                  <a:srgbClr val="000000"/>
                </a:solidFill>
              </a:rPr>
              <a:t>David McColl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32A3C6-35B7-4F7C-9645-E2DA207A41C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82234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9673" y="3030539"/>
            <a:ext cx="14740917" cy="209073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01464" y="5527676"/>
            <a:ext cx="12137337" cy="249237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EBC59-DCDC-45B1-A854-044CC9210EF9}" type="datetimeFigureOut">
              <a:rPr lang="en-AU" smtClean="0"/>
              <a:t>11/09/2021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77644-3D1D-4C6D-969E-260322FF5A11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4618969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EBC59-DCDC-45B1-A854-044CC9210EF9}" type="datetimeFigureOut">
              <a:rPr lang="en-AU" smtClean="0"/>
              <a:t>11/09/2021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77644-3D1D-4C6D-969E-260322FF5A11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828473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9526" y="6267450"/>
            <a:ext cx="14738800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9526" y="4133850"/>
            <a:ext cx="14738800" cy="213360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EBC59-DCDC-45B1-A854-044CC9210EF9}" type="datetimeFigureOut">
              <a:rPr lang="en-AU" smtClean="0"/>
              <a:t>11/09/2021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77644-3D1D-4C6D-969E-260322FF5A11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2772003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13" Type="http://schemas.openxmlformats.org/officeDocument/2006/relationships/image" Target="../media/image6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12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4.pn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8.jpeg"/><Relationship Id="rId10" Type="http://schemas.openxmlformats.org/officeDocument/2006/relationships/image" Target="../media/image3.jpe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jpeg"/><Relationship Id="rId14" Type="http://schemas.openxmlformats.org/officeDocument/2006/relationships/image" Target="../media/image7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67013" y="390596"/>
            <a:ext cx="15606237" cy="16256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30046" tIns="65023" rIns="130046" bIns="6502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67013" y="2275842"/>
            <a:ext cx="15606237" cy="64369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30046" tIns="65023" rIns="130046" bIns="6502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334173" y="9382902"/>
            <a:ext cx="9846281" cy="37069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30046" tIns="65023" rIns="130046" bIns="65023" numCol="1" anchor="t" anchorCtr="0" compatLnSpc="1">
            <a:prstTxWarp prst="textNoShape">
              <a:avLst/>
            </a:prstTxWarp>
          </a:bodyPr>
          <a:lstStyle>
            <a:lvl1pPr algn="ctr">
              <a:defRPr sz="2000">
                <a:solidFill>
                  <a:schemeClr val="tx1"/>
                </a:solidFill>
                <a:effectLst/>
              </a:defRPr>
            </a:lvl1pPr>
          </a:lstStyle>
          <a:p>
            <a:pPr algn="l">
              <a:defRPr/>
            </a:pPr>
            <a:r>
              <a:rPr lang="en-US" dirty="0">
                <a:solidFill>
                  <a:srgbClr val="000000"/>
                </a:solidFill>
              </a:rPr>
              <a:t>2016-05-09                                       Graham Worthington 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3176369" y="9382902"/>
            <a:ext cx="1658248" cy="37069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30046" tIns="65023" rIns="130046" bIns="65023" numCol="1" anchor="t" anchorCtr="0" compatLnSpc="1">
            <a:prstTxWarp prst="textNoShape">
              <a:avLst/>
            </a:prstTxWarp>
          </a:bodyPr>
          <a:lstStyle>
            <a:lvl1pPr algn="r">
              <a:defRPr sz="2000">
                <a:solidFill>
                  <a:schemeClr val="tx1"/>
                </a:solidFill>
                <a:effectLst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000000"/>
                </a:solidFill>
              </a:rPr>
              <a:t>- </a:t>
            </a:r>
            <a:fld id="{A16553D2-E6DE-4B2C-88D4-DC26D86CE984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r>
              <a:rPr lang="en-US" dirty="0">
                <a:solidFill>
                  <a:srgbClr val="000000"/>
                </a:solidFill>
              </a:rPr>
              <a:t> -</a:t>
            </a:r>
          </a:p>
        </p:txBody>
      </p:sp>
      <p:grpSp>
        <p:nvGrpSpPr>
          <p:cNvPr id="1031" name="Group 7"/>
          <p:cNvGrpSpPr>
            <a:grpSpLocks/>
          </p:cNvGrpSpPr>
          <p:nvPr userDrawn="1"/>
        </p:nvGrpSpPr>
        <p:grpSpPr bwMode="auto">
          <a:xfrm>
            <a:off x="14594723" y="8127999"/>
            <a:ext cx="2745541" cy="1422400"/>
            <a:chOff x="4848" y="3600"/>
            <a:chExt cx="912" cy="630"/>
          </a:xfrm>
        </p:grpSpPr>
        <p:grpSp>
          <p:nvGrpSpPr>
            <p:cNvPr id="2" name="Group 8"/>
            <p:cNvGrpSpPr>
              <a:grpSpLocks/>
            </p:cNvGrpSpPr>
            <p:nvPr userDrawn="1"/>
          </p:nvGrpSpPr>
          <p:grpSpPr bwMode="auto">
            <a:xfrm>
              <a:off x="5088" y="3600"/>
              <a:ext cx="480" cy="384"/>
              <a:chOff x="202" y="0"/>
              <a:chExt cx="1006" cy="718"/>
            </a:xfrm>
          </p:grpSpPr>
          <p:sp>
            <p:nvSpPr>
              <p:cNvPr id="3" name="Rectangle 9"/>
              <p:cNvSpPr>
                <a:spLocks noChangeArrowheads="1"/>
              </p:cNvSpPr>
              <p:nvPr/>
            </p:nvSpPr>
            <p:spPr bwMode="auto">
              <a:xfrm>
                <a:off x="202" y="0"/>
                <a:ext cx="1006" cy="71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AU" sz="18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pic>
            <p:nvPicPr>
              <p:cNvPr id="1087" name="Picture 10"/>
              <p:cNvPicPr>
                <a:picLocks noChangeAspect="1" noChangeArrowheads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2" y="0"/>
                <a:ext cx="889" cy="7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" name="Rectangle 11"/>
              <p:cNvSpPr>
                <a:spLocks noChangeArrowheads="1"/>
              </p:cNvSpPr>
              <p:nvPr/>
            </p:nvSpPr>
            <p:spPr bwMode="auto">
              <a:xfrm>
                <a:off x="202" y="0"/>
                <a:ext cx="1006" cy="71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AU" sz="18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pic>
            <p:nvPicPr>
              <p:cNvPr id="1089" name="Picture 12"/>
              <p:cNvPicPr>
                <a:picLocks noChangeAspect="1" noChangeArrowheads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2" y="0"/>
                <a:ext cx="889" cy="7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1085" name="Text Box 13"/>
            <p:cNvSpPr txBox="1">
              <a:spLocks noChangeArrowheads="1"/>
            </p:cNvSpPr>
            <p:nvPr userDrawn="1"/>
          </p:nvSpPr>
          <p:spPr bwMode="auto">
            <a:xfrm>
              <a:off x="4848" y="4032"/>
              <a:ext cx="912" cy="198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rgbClr val="FFFF00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rgbClr val="FFFF00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rgbClr val="FFFF00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rgbClr val="FFFF00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rgbClr val="FFFF00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FFFF00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FFFF00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FFFF00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FFFF00"/>
                  </a:solidFill>
                  <a:latin typeface="Arial" charset="0"/>
                </a:defRPr>
              </a:lvl9pPr>
            </a:lstStyle>
            <a:p>
              <a:pPr algn="ctr">
                <a:spcBef>
                  <a:spcPct val="50000"/>
                </a:spcBef>
                <a:defRPr/>
              </a:pPr>
              <a:r>
                <a:rPr lang="en-AU" sz="2300" dirty="0">
                  <a:solidFill>
                    <a:srgbClr val="FF0000"/>
                  </a:solidFill>
                  <a:latin typeface="Times New Roman" pitchFamily="18" charset="0"/>
                </a:rPr>
                <a:t>www.palea.org</a:t>
              </a:r>
              <a:endParaRPr lang="en-US" sz="2300" dirty="0">
                <a:solidFill>
                  <a:srgbClr val="FF0000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1032" name="Group 14"/>
          <p:cNvGrpSpPr>
            <a:grpSpLocks/>
          </p:cNvGrpSpPr>
          <p:nvPr userDrawn="1"/>
        </p:nvGrpSpPr>
        <p:grpSpPr bwMode="auto">
          <a:xfrm>
            <a:off x="1" y="0"/>
            <a:ext cx="1445021" cy="9753600"/>
            <a:chOff x="0" y="0"/>
            <a:chExt cx="480" cy="4368"/>
          </a:xfrm>
        </p:grpSpPr>
        <p:grpSp>
          <p:nvGrpSpPr>
            <p:cNvPr id="1033" name="Group 15"/>
            <p:cNvGrpSpPr>
              <a:grpSpLocks/>
            </p:cNvGrpSpPr>
            <p:nvPr/>
          </p:nvGrpSpPr>
          <p:grpSpPr bwMode="auto">
            <a:xfrm>
              <a:off x="0" y="0"/>
              <a:ext cx="480" cy="1488"/>
              <a:chOff x="0" y="1056"/>
              <a:chExt cx="1392" cy="2496"/>
            </a:xfrm>
          </p:grpSpPr>
          <p:pic>
            <p:nvPicPr>
              <p:cNvPr id="1068" name="Picture 16" descr="elevator 11"/>
              <p:cNvPicPr>
                <a:picLocks noChangeAspect="1" noChangeArrowheads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72" y="1056"/>
                <a:ext cx="720" cy="6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" name="Picture 17" descr="escalators 4"/>
              <p:cNvPicPr>
                <a:picLocks noChangeAspect="1" noChangeArrowheads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2304"/>
                <a:ext cx="672" cy="6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1070" name="Group 18"/>
              <p:cNvGrpSpPr>
                <a:grpSpLocks/>
              </p:cNvGrpSpPr>
              <p:nvPr/>
            </p:nvGrpSpPr>
            <p:grpSpPr bwMode="auto">
              <a:xfrm>
                <a:off x="0" y="1056"/>
                <a:ext cx="672" cy="624"/>
                <a:chOff x="3168" y="1968"/>
                <a:chExt cx="480" cy="629"/>
              </a:xfrm>
            </p:grpSpPr>
            <p:sp>
              <p:nvSpPr>
                <p:cNvPr id="6" name="Rectangle 19"/>
                <p:cNvSpPr>
                  <a:spLocks noChangeArrowheads="1"/>
                </p:cNvSpPr>
                <p:nvPr/>
              </p:nvSpPr>
              <p:spPr bwMode="auto">
                <a:xfrm>
                  <a:off x="3168" y="1968"/>
                  <a:ext cx="481" cy="629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AU" sz="1800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pic>
              <p:nvPicPr>
                <p:cNvPr id="1081" name="Picture 20"/>
                <p:cNvPicPr>
                  <a:picLocks noChangeAspect="1" noChangeArrowheads="1"/>
                </p:cNvPicPr>
                <p:nvPr/>
              </p:nvPicPr>
              <p:blipFill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168" y="1968"/>
                  <a:ext cx="424" cy="6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7" name="Rectangle 21"/>
                <p:cNvSpPr>
                  <a:spLocks noChangeArrowheads="1"/>
                </p:cNvSpPr>
                <p:nvPr/>
              </p:nvSpPr>
              <p:spPr bwMode="auto">
                <a:xfrm>
                  <a:off x="3168" y="1968"/>
                  <a:ext cx="481" cy="629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AU" sz="1800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pic>
              <p:nvPicPr>
                <p:cNvPr id="1083" name="Picture 22"/>
                <p:cNvPicPr>
                  <a:picLocks noChangeAspect="1" noChangeArrowheads="1"/>
                </p:cNvPicPr>
                <p:nvPr/>
              </p:nvPicPr>
              <p:blipFill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168" y="1968"/>
                  <a:ext cx="424" cy="6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pic>
            <p:nvPicPr>
              <p:cNvPr id="1071" name="Picture 23" descr="elevator 10"/>
              <p:cNvPicPr>
                <a:picLocks noChangeAspect="1" noChangeArrowheads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72" y="1632"/>
                <a:ext cx="720" cy="6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72" name="Picture 24" descr="escalators2"/>
              <p:cNvPicPr>
                <a:picLocks noChangeAspect="1" noChangeArrowheads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1680"/>
                <a:ext cx="672" cy="6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1073" name="Group 25"/>
              <p:cNvGrpSpPr>
                <a:grpSpLocks/>
              </p:cNvGrpSpPr>
              <p:nvPr/>
            </p:nvGrpSpPr>
            <p:grpSpPr bwMode="auto">
              <a:xfrm>
                <a:off x="672" y="2304"/>
                <a:ext cx="720" cy="624"/>
                <a:chOff x="3168" y="1968"/>
                <a:chExt cx="480" cy="629"/>
              </a:xfrm>
            </p:grpSpPr>
            <p:sp>
              <p:nvSpPr>
                <p:cNvPr id="1050" name="Rectangle 26"/>
                <p:cNvSpPr>
                  <a:spLocks noChangeArrowheads="1"/>
                </p:cNvSpPr>
                <p:nvPr/>
              </p:nvSpPr>
              <p:spPr bwMode="auto">
                <a:xfrm>
                  <a:off x="3170" y="1968"/>
                  <a:ext cx="478" cy="629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AU" sz="1800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pic>
              <p:nvPicPr>
                <p:cNvPr id="8" name="Picture 27"/>
                <p:cNvPicPr>
                  <a:picLocks noChangeAspect="1" noChangeArrowheads="1"/>
                </p:cNvPicPr>
                <p:nvPr/>
              </p:nvPicPr>
              <p:blipFill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168" y="1968"/>
                  <a:ext cx="424" cy="6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9" name="Rectangle 28"/>
                <p:cNvSpPr>
                  <a:spLocks noChangeArrowheads="1"/>
                </p:cNvSpPr>
                <p:nvPr/>
              </p:nvSpPr>
              <p:spPr bwMode="auto">
                <a:xfrm>
                  <a:off x="3170" y="1968"/>
                  <a:ext cx="478" cy="629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AU" sz="1800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pic>
              <p:nvPicPr>
                <p:cNvPr id="10" name="Picture 29"/>
                <p:cNvPicPr>
                  <a:picLocks noChangeAspect="1" noChangeArrowheads="1"/>
                </p:cNvPicPr>
                <p:nvPr/>
              </p:nvPicPr>
              <p:blipFill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168" y="1968"/>
                  <a:ext cx="424" cy="6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pic>
            <p:nvPicPr>
              <p:cNvPr id="1074" name="Picture 30" descr="elevator5"/>
              <p:cNvPicPr>
                <a:picLocks noChangeAspect="1" noChangeArrowheads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2928"/>
                <a:ext cx="672" cy="6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75" name="Picture 31" descr="escalator4"/>
              <p:cNvPicPr>
                <a:picLocks noChangeAspect="1" noChangeArrowheads="1"/>
              </p:cNvPicPr>
              <p:nvPr/>
            </p:nvPicPr>
            <p:blipFill>
              <a:blip r:embed="rId1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72" y="2880"/>
                <a:ext cx="720" cy="6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1034" name="Group 32"/>
            <p:cNvGrpSpPr>
              <a:grpSpLocks/>
            </p:cNvGrpSpPr>
            <p:nvPr/>
          </p:nvGrpSpPr>
          <p:grpSpPr bwMode="auto">
            <a:xfrm>
              <a:off x="0" y="1488"/>
              <a:ext cx="480" cy="1488"/>
              <a:chOff x="0" y="1056"/>
              <a:chExt cx="1392" cy="2496"/>
            </a:xfrm>
          </p:grpSpPr>
          <p:pic>
            <p:nvPicPr>
              <p:cNvPr id="1052" name="Picture 33" descr="elevator 11"/>
              <p:cNvPicPr>
                <a:picLocks noChangeAspect="1" noChangeArrowheads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72" y="1056"/>
                <a:ext cx="720" cy="6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53" name="Picture 34" descr="escalators 4"/>
              <p:cNvPicPr>
                <a:picLocks noChangeAspect="1" noChangeArrowheads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2304"/>
                <a:ext cx="672" cy="6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1054" name="Group 35"/>
              <p:cNvGrpSpPr>
                <a:grpSpLocks/>
              </p:cNvGrpSpPr>
              <p:nvPr/>
            </p:nvGrpSpPr>
            <p:grpSpPr bwMode="auto">
              <a:xfrm>
                <a:off x="0" y="1056"/>
                <a:ext cx="672" cy="624"/>
                <a:chOff x="3168" y="1968"/>
                <a:chExt cx="480" cy="629"/>
              </a:xfrm>
            </p:grpSpPr>
            <p:sp>
              <p:nvSpPr>
                <p:cNvPr id="1060" name="Rectangle 36"/>
                <p:cNvSpPr>
                  <a:spLocks noChangeArrowheads="1"/>
                </p:cNvSpPr>
                <p:nvPr/>
              </p:nvSpPr>
              <p:spPr bwMode="auto">
                <a:xfrm>
                  <a:off x="3168" y="1970"/>
                  <a:ext cx="481" cy="629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AU" sz="1800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pic>
              <p:nvPicPr>
                <p:cNvPr id="1065" name="Picture 37"/>
                <p:cNvPicPr>
                  <a:picLocks noChangeAspect="1" noChangeArrowheads="1"/>
                </p:cNvPicPr>
                <p:nvPr/>
              </p:nvPicPr>
              <p:blipFill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168" y="1968"/>
                  <a:ext cx="424" cy="6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062" name="Rectangle 38"/>
                <p:cNvSpPr>
                  <a:spLocks noChangeArrowheads="1"/>
                </p:cNvSpPr>
                <p:nvPr/>
              </p:nvSpPr>
              <p:spPr bwMode="auto">
                <a:xfrm>
                  <a:off x="3168" y="1970"/>
                  <a:ext cx="481" cy="629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AU" sz="1800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pic>
              <p:nvPicPr>
                <p:cNvPr id="11" name="Picture 39"/>
                <p:cNvPicPr>
                  <a:picLocks noChangeAspect="1" noChangeArrowheads="1"/>
                </p:cNvPicPr>
                <p:nvPr/>
              </p:nvPicPr>
              <p:blipFill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168" y="1968"/>
                  <a:ext cx="424" cy="6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pic>
            <p:nvPicPr>
              <p:cNvPr id="1055" name="Picture 40" descr="elevator 10"/>
              <p:cNvPicPr>
                <a:picLocks noChangeAspect="1" noChangeArrowheads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72" y="1632"/>
                <a:ext cx="720" cy="6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56" name="Picture 41" descr="escalators2"/>
              <p:cNvPicPr>
                <a:picLocks noChangeAspect="1" noChangeArrowheads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1680"/>
                <a:ext cx="672" cy="6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1057" name="Group 42"/>
              <p:cNvGrpSpPr>
                <a:grpSpLocks/>
              </p:cNvGrpSpPr>
              <p:nvPr/>
            </p:nvGrpSpPr>
            <p:grpSpPr bwMode="auto">
              <a:xfrm>
                <a:off x="672" y="2304"/>
                <a:ext cx="720" cy="624"/>
                <a:chOff x="3168" y="1968"/>
                <a:chExt cx="480" cy="629"/>
              </a:xfrm>
            </p:grpSpPr>
            <p:sp>
              <p:nvSpPr>
                <p:cNvPr id="1067" name="Rectangle 43"/>
                <p:cNvSpPr>
                  <a:spLocks noChangeArrowheads="1"/>
                </p:cNvSpPr>
                <p:nvPr/>
              </p:nvSpPr>
              <p:spPr bwMode="auto">
                <a:xfrm>
                  <a:off x="3170" y="1972"/>
                  <a:ext cx="478" cy="621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AU" sz="1800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pic>
              <p:nvPicPr>
                <p:cNvPr id="1061" name="Picture 44"/>
                <p:cNvPicPr>
                  <a:picLocks noChangeAspect="1" noChangeArrowheads="1"/>
                </p:cNvPicPr>
                <p:nvPr/>
              </p:nvPicPr>
              <p:blipFill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168" y="1968"/>
                  <a:ext cx="424" cy="6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069" name="Rectangle 45"/>
                <p:cNvSpPr>
                  <a:spLocks noChangeArrowheads="1"/>
                </p:cNvSpPr>
                <p:nvPr/>
              </p:nvSpPr>
              <p:spPr bwMode="auto">
                <a:xfrm>
                  <a:off x="3170" y="1972"/>
                  <a:ext cx="478" cy="621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AU" sz="1800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pic>
              <p:nvPicPr>
                <p:cNvPr id="1063" name="Picture 46"/>
                <p:cNvPicPr>
                  <a:picLocks noChangeAspect="1" noChangeArrowheads="1"/>
                </p:cNvPicPr>
                <p:nvPr/>
              </p:nvPicPr>
              <p:blipFill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168" y="1968"/>
                  <a:ext cx="424" cy="6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pic>
            <p:nvPicPr>
              <p:cNvPr id="1058" name="Picture 47" descr="elevator5"/>
              <p:cNvPicPr>
                <a:picLocks noChangeAspect="1" noChangeArrowheads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2928"/>
                <a:ext cx="672" cy="6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59" name="Picture 48" descr="escalator4"/>
              <p:cNvPicPr>
                <a:picLocks noChangeAspect="1" noChangeArrowheads="1"/>
              </p:cNvPicPr>
              <p:nvPr/>
            </p:nvPicPr>
            <p:blipFill>
              <a:blip r:embed="rId1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72" y="2880"/>
                <a:ext cx="720" cy="6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1035" name="Group 49"/>
            <p:cNvGrpSpPr>
              <a:grpSpLocks/>
            </p:cNvGrpSpPr>
            <p:nvPr/>
          </p:nvGrpSpPr>
          <p:grpSpPr bwMode="auto">
            <a:xfrm>
              <a:off x="0" y="2880"/>
              <a:ext cx="480" cy="1488"/>
              <a:chOff x="0" y="1056"/>
              <a:chExt cx="1392" cy="2496"/>
            </a:xfrm>
          </p:grpSpPr>
          <p:pic>
            <p:nvPicPr>
              <p:cNvPr id="1036" name="Picture 50" descr="elevator 11"/>
              <p:cNvPicPr>
                <a:picLocks noChangeAspect="1" noChangeArrowheads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72" y="1056"/>
                <a:ext cx="720" cy="6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37" name="Picture 51" descr="escalators 4"/>
              <p:cNvPicPr>
                <a:picLocks noChangeAspect="1" noChangeArrowheads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2304"/>
                <a:ext cx="672" cy="6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1038" name="Group 52"/>
              <p:cNvGrpSpPr>
                <a:grpSpLocks/>
              </p:cNvGrpSpPr>
              <p:nvPr/>
            </p:nvGrpSpPr>
            <p:grpSpPr bwMode="auto">
              <a:xfrm>
                <a:off x="0" y="1056"/>
                <a:ext cx="672" cy="624"/>
                <a:chOff x="3168" y="1968"/>
                <a:chExt cx="480" cy="629"/>
              </a:xfrm>
            </p:grpSpPr>
            <p:sp>
              <p:nvSpPr>
                <p:cNvPr id="1077" name="Rectangle 53"/>
                <p:cNvSpPr>
                  <a:spLocks noChangeArrowheads="1"/>
                </p:cNvSpPr>
                <p:nvPr/>
              </p:nvSpPr>
              <p:spPr bwMode="auto">
                <a:xfrm>
                  <a:off x="3168" y="1966"/>
                  <a:ext cx="481" cy="629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AU" sz="1800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pic>
              <p:nvPicPr>
                <p:cNvPr id="1049" name="Picture 54"/>
                <p:cNvPicPr>
                  <a:picLocks noChangeAspect="1" noChangeArrowheads="1"/>
                </p:cNvPicPr>
                <p:nvPr/>
              </p:nvPicPr>
              <p:blipFill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168" y="1968"/>
                  <a:ext cx="424" cy="6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079" name="Rectangle 55"/>
                <p:cNvSpPr>
                  <a:spLocks noChangeArrowheads="1"/>
                </p:cNvSpPr>
                <p:nvPr/>
              </p:nvSpPr>
              <p:spPr bwMode="auto">
                <a:xfrm>
                  <a:off x="3168" y="1966"/>
                  <a:ext cx="481" cy="629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AU" sz="1800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pic>
              <p:nvPicPr>
                <p:cNvPr id="1051" name="Picture 56"/>
                <p:cNvPicPr>
                  <a:picLocks noChangeAspect="1" noChangeArrowheads="1"/>
                </p:cNvPicPr>
                <p:nvPr/>
              </p:nvPicPr>
              <p:blipFill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168" y="1968"/>
                  <a:ext cx="424" cy="6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pic>
            <p:nvPicPr>
              <p:cNvPr id="1039" name="Picture 57" descr="elevator 10"/>
              <p:cNvPicPr>
                <a:picLocks noChangeAspect="1" noChangeArrowheads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72" y="1632"/>
                <a:ext cx="720" cy="6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40" name="Picture 58" descr="escalators2"/>
              <p:cNvPicPr>
                <a:picLocks noChangeAspect="1" noChangeArrowheads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1680"/>
                <a:ext cx="672" cy="6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1041" name="Group 59"/>
              <p:cNvGrpSpPr>
                <a:grpSpLocks/>
              </p:cNvGrpSpPr>
              <p:nvPr/>
            </p:nvGrpSpPr>
            <p:grpSpPr bwMode="auto">
              <a:xfrm>
                <a:off x="672" y="2304"/>
                <a:ext cx="720" cy="624"/>
                <a:chOff x="3168" y="1968"/>
                <a:chExt cx="480" cy="629"/>
              </a:xfrm>
            </p:grpSpPr>
            <p:sp>
              <p:nvSpPr>
                <p:cNvPr id="1084" name="Rectangle 60"/>
                <p:cNvSpPr>
                  <a:spLocks noChangeArrowheads="1"/>
                </p:cNvSpPr>
                <p:nvPr/>
              </p:nvSpPr>
              <p:spPr bwMode="auto">
                <a:xfrm>
                  <a:off x="3170" y="1968"/>
                  <a:ext cx="478" cy="629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AU" sz="1800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pic>
              <p:nvPicPr>
                <p:cNvPr id="1045" name="Picture 61"/>
                <p:cNvPicPr>
                  <a:picLocks noChangeAspect="1" noChangeArrowheads="1"/>
                </p:cNvPicPr>
                <p:nvPr/>
              </p:nvPicPr>
              <p:blipFill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168" y="1968"/>
                  <a:ext cx="424" cy="6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086" name="Rectangle 62"/>
                <p:cNvSpPr>
                  <a:spLocks noChangeArrowheads="1"/>
                </p:cNvSpPr>
                <p:nvPr/>
              </p:nvSpPr>
              <p:spPr bwMode="auto">
                <a:xfrm>
                  <a:off x="3170" y="1968"/>
                  <a:ext cx="478" cy="629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AU" sz="1800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pic>
              <p:nvPicPr>
                <p:cNvPr id="1047" name="Picture 63"/>
                <p:cNvPicPr>
                  <a:picLocks noChangeAspect="1" noChangeArrowheads="1"/>
                </p:cNvPicPr>
                <p:nvPr/>
              </p:nvPicPr>
              <p:blipFill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168" y="1968"/>
                  <a:ext cx="424" cy="6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pic>
            <p:nvPicPr>
              <p:cNvPr id="1042" name="Picture 64" descr="elevator5"/>
              <p:cNvPicPr>
                <a:picLocks noChangeAspect="1" noChangeArrowheads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2928"/>
                <a:ext cx="672" cy="6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43" name="Picture 65" descr="escalator4"/>
              <p:cNvPicPr>
                <a:picLocks noChangeAspect="1" noChangeArrowheads="1"/>
              </p:cNvPicPr>
              <p:nvPr/>
            </p:nvPicPr>
            <p:blipFill>
              <a:blip r:embed="rId1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72" y="2880"/>
                <a:ext cx="720" cy="6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2903307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63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3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3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3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3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650230" algn="ctr" rtl="0" fontAlgn="base">
        <a:spcBef>
          <a:spcPct val="0"/>
        </a:spcBef>
        <a:spcAft>
          <a:spcPct val="0"/>
        </a:spcAft>
        <a:defRPr sz="63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1300460" algn="ctr" rtl="0" fontAlgn="base">
        <a:spcBef>
          <a:spcPct val="0"/>
        </a:spcBef>
        <a:spcAft>
          <a:spcPct val="0"/>
        </a:spcAft>
        <a:defRPr sz="63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950690" algn="ctr" rtl="0" fontAlgn="base">
        <a:spcBef>
          <a:spcPct val="0"/>
        </a:spcBef>
        <a:spcAft>
          <a:spcPct val="0"/>
        </a:spcAft>
        <a:defRPr sz="63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2600919" algn="ctr" rtl="0" fontAlgn="base">
        <a:spcBef>
          <a:spcPct val="0"/>
        </a:spcBef>
        <a:spcAft>
          <a:spcPct val="0"/>
        </a:spcAft>
        <a:defRPr sz="63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487672" indent="-487672" algn="l" rtl="0" eaLnBrk="0" fontAlgn="base" hangingPunct="0">
        <a:spcBef>
          <a:spcPct val="20000"/>
        </a:spcBef>
        <a:spcAft>
          <a:spcPct val="0"/>
        </a:spcAft>
        <a:buChar char="•"/>
        <a:defRPr sz="46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1056623" indent="-406394" algn="l" rtl="0" eaLnBrk="0" fontAlgn="base" hangingPunct="0">
        <a:spcBef>
          <a:spcPct val="20000"/>
        </a:spcBef>
        <a:spcAft>
          <a:spcPct val="0"/>
        </a:spcAft>
        <a:buChar char="–"/>
        <a:defRPr sz="40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625575" indent="-325115" algn="l" rtl="0" eaLnBrk="0" fontAlgn="base" hangingPunct="0">
        <a:spcBef>
          <a:spcPct val="20000"/>
        </a:spcBef>
        <a:spcAft>
          <a:spcPct val="0"/>
        </a:spcAft>
        <a:buChar char="•"/>
        <a:defRPr sz="34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2275804" indent="-325115" algn="l" rtl="0" eaLnBrk="0" fontAlgn="base" hangingPunct="0">
        <a:spcBef>
          <a:spcPct val="20000"/>
        </a:spcBef>
        <a:spcAft>
          <a:spcPct val="0"/>
        </a:spcAft>
        <a:buChar char="–"/>
        <a:defRPr sz="28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926034" indent="-325115" algn="l" rtl="0" eaLnBrk="0" fontAlgn="base" hangingPunct="0">
        <a:spcBef>
          <a:spcPct val="20000"/>
        </a:spcBef>
        <a:spcAft>
          <a:spcPct val="0"/>
        </a:spcAft>
        <a:buChar char="»"/>
        <a:defRPr sz="28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3576264" indent="-325115" algn="l" rtl="0" fontAlgn="base">
        <a:spcBef>
          <a:spcPct val="20000"/>
        </a:spcBef>
        <a:spcAft>
          <a:spcPct val="0"/>
        </a:spcAft>
        <a:buChar char="»"/>
        <a:defRPr sz="28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4226494" indent="-325115" algn="l" rtl="0" fontAlgn="base">
        <a:spcBef>
          <a:spcPct val="20000"/>
        </a:spcBef>
        <a:spcAft>
          <a:spcPct val="0"/>
        </a:spcAft>
        <a:buChar char="»"/>
        <a:defRPr sz="28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4876724" indent="-325115" algn="l" rtl="0" fontAlgn="base">
        <a:spcBef>
          <a:spcPct val="20000"/>
        </a:spcBef>
        <a:spcAft>
          <a:spcPct val="0"/>
        </a:spcAft>
        <a:buChar char="»"/>
        <a:defRPr sz="28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5526954" indent="-325115" algn="l" rtl="0" fontAlgn="base">
        <a:spcBef>
          <a:spcPct val="20000"/>
        </a:spcBef>
        <a:spcAft>
          <a:spcPct val="0"/>
        </a:spcAft>
        <a:buChar char="»"/>
        <a:defRPr sz="28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130046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50230" algn="l" defTabSz="130046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00460" algn="l" defTabSz="130046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50690" algn="l" defTabSz="130046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00919" algn="l" defTabSz="130046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251149" algn="l" defTabSz="130046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01379" algn="l" defTabSz="130046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551609" algn="l" defTabSz="130046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201839" algn="l" defTabSz="130046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67860" y="390525"/>
            <a:ext cx="15604543" cy="1625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7860" y="2276476"/>
            <a:ext cx="15604543" cy="64357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861" y="9040813"/>
            <a:ext cx="4045074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5EBC59-DCDC-45B1-A854-044CC9210EF9}" type="datetimeFigureOut">
              <a:rPr lang="en-AU" smtClean="0"/>
              <a:t>11/09/2021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24732" y="9040813"/>
            <a:ext cx="5490801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427330" y="9040813"/>
            <a:ext cx="4045073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777644-3D1D-4C6D-969E-260322FF5A11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978942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.au/imgres?imgurl=http://cdn2.hubspot.net/hubfs/340101/ISO_Logo.png&amp;imgrefurl=http://www.impactdakota.com/blog/the-importance-of-iso-certification-and-new-standards-for-manufacturers&amp;docid=__U2TnHXOHaBGM&amp;tbnid=12B99qSJOEI3XM:&amp;vet=1&amp;w=295&amp;h=271&amp;hl=en&amp;safe=active&amp;bih=673&amp;biw=1366&amp;ved=0ahUKEwizvbryw_bSAhUESSYKHRGzBpAQMwgzKAMwAw&amp;iact=c&amp;ictx=1" TargetMode="External"/><Relationship Id="rId2" Type="http://schemas.openxmlformats.org/officeDocument/2006/relationships/hyperlink" Target="https://www.google.com.au/imgres?imgurl=http://airlines-airports.com/wp-content/uploads/2016/08/Israel-TEL-AVIV-1.jpg&amp;imgrefurl=http://airlines-airports.com/united-airlines-reservation-office-in-tel-aviv-israel/&amp;docid=esJPf5OwX3b4eM&amp;tbnid=1bQ9Jg6bdjCROM:&amp;vet=1&amp;w=1840&amp;h=1345&amp;hl=en&amp;safe=active&amp;bih=673&amp;biw=1366&amp;ved=0ahUKEwjV242-svbSAhVEJiYKHbS4AXIQMwg6KAcwBw&amp;iact=c&amp;ictx=1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hyperlink" Target="https://www.google.com.au/imgres?imgurl=https://www.cepis.org/media/logo-cen1.jpg&amp;imgrefurl=http://www.cepis.org/index.jsp?p%3D1041%26n%3D2982%26a%3D4795&amp;docid=CF4dJ11ENzd-CM&amp;tbnid=F8ycr3hz2rUopM:&amp;vet=1&amp;w=2765&amp;h=2184&amp;hl=en&amp;safe=active&amp;bih=673&amp;biw=1366&amp;ved=0ahUKEwiO07mwxPbSAhXJSiYKHUqxC6oQMwgbKAAwAA&amp;iact=c&amp;ictx=1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2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1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4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61141" y="9350158"/>
            <a:ext cx="10922445" cy="390303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endParaRPr lang="en-AU" sz="36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l" eaLnBrk="1" hangingPunct="1">
              <a:spcBef>
                <a:spcPct val="0"/>
              </a:spcBef>
              <a:defRPr/>
            </a:pPr>
            <a:endParaRPr lang="en-US" sz="240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lvl="0" algn="l" eaLnBrk="1" hangingPunct="1">
              <a:spcBef>
                <a:spcPct val="0"/>
              </a:spcBef>
              <a:defRPr/>
            </a:pPr>
            <a:r>
              <a:rPr lang="en-US" sz="2400" kern="1200" dirty="0">
                <a:solidFill>
                  <a:srgbClr val="000000"/>
                </a:solidFill>
                <a:effectLst/>
                <a:latin typeface="Arial" charset="0"/>
              </a:rPr>
              <a:t>			           	</a:t>
            </a:r>
          </a:p>
          <a:p>
            <a:pPr lvl="0" algn="l" eaLnBrk="1" hangingPunct="1">
              <a:spcBef>
                <a:spcPct val="0"/>
              </a:spcBef>
              <a:defRPr/>
            </a:pPr>
            <a:endParaRPr lang="en-US" sz="240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lvl="0" algn="l" eaLnBrk="1" hangingPunct="1">
              <a:spcBef>
                <a:spcPct val="0"/>
              </a:spcBef>
              <a:defRPr/>
            </a:pPr>
            <a:r>
              <a:rPr lang="en-US" sz="2400" kern="1200" dirty="0">
                <a:solidFill>
                  <a:srgbClr val="000000"/>
                </a:solidFill>
                <a:effectLst/>
                <a:latin typeface="Arial" charset="0"/>
              </a:rPr>
              <a:t>                                                      </a:t>
            </a:r>
            <a:endParaRPr lang="en-US" sz="24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lvl="0" algn="l" eaLnBrk="1" hangingPunct="1">
              <a:spcBef>
                <a:spcPct val="0"/>
              </a:spcBef>
              <a:defRPr/>
            </a:pPr>
            <a:r>
              <a:rPr lang="en-US" sz="2400" b="0" kern="1200" dirty="0">
                <a:solidFill>
                  <a:srgbClr val="000000"/>
                </a:solidFill>
                <a:effectLst/>
                <a:latin typeface="Arial" charset="0"/>
              </a:rPr>
              <a:t>					</a:t>
            </a:r>
            <a:endParaRPr lang="en-AU" sz="2800" b="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AutoShape 2" descr="Image result for shanghai buildings"/>
          <p:cNvSpPr>
            <a:spLocks noChangeAspect="1" noChangeArrowheads="1"/>
          </p:cNvSpPr>
          <p:nvPr/>
        </p:nvSpPr>
        <p:spPr bwMode="auto">
          <a:xfrm>
            <a:off x="2167732" y="-205458"/>
            <a:ext cx="433493" cy="433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30046" tIns="65023" rIns="130046" bIns="65023" numCol="1" anchor="t" anchorCtr="0" compatLnSpc="1">
            <a:prstTxWarp prst="textNoShape">
              <a:avLst/>
            </a:prstTxWarp>
          </a:bodyPr>
          <a:lstStyle/>
          <a:p>
            <a:endParaRPr lang="en-AU" dirty="0"/>
          </a:p>
        </p:txBody>
      </p:sp>
      <p:sp>
        <p:nvSpPr>
          <p:cNvPr id="3" name="AutoShape 4" descr="Image result for shanghai buildings"/>
          <p:cNvSpPr>
            <a:spLocks noChangeAspect="1" noChangeArrowheads="1"/>
          </p:cNvSpPr>
          <p:nvPr/>
        </p:nvSpPr>
        <p:spPr bwMode="auto">
          <a:xfrm>
            <a:off x="2384479" y="11290"/>
            <a:ext cx="433493" cy="433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30046" tIns="65023" rIns="130046" bIns="65023" numCol="1" anchor="t" anchorCtr="0" compatLnSpc="1">
            <a:prstTxWarp prst="textNoShape">
              <a:avLst/>
            </a:prstTxWarp>
          </a:bodyPr>
          <a:lstStyle/>
          <a:p>
            <a:endParaRPr lang="en-AU" dirty="0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2677989" y="80904"/>
            <a:ext cx="12611311" cy="2416481"/>
          </a:xfrm>
        </p:spPr>
        <p:txBody>
          <a:bodyPr/>
          <a:lstStyle/>
          <a:p>
            <a:pPr algn="l"/>
            <a:r>
              <a:rPr lang="en-US" altLang="zh-CN" sz="5400" dirty="0">
                <a:solidFill>
                  <a:schemeClr val="tx1"/>
                </a:solidFill>
                <a:effectLst/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/>
            </a:r>
            <a:br>
              <a:rPr lang="en-US" altLang="zh-CN" sz="5400" dirty="0">
                <a:solidFill>
                  <a:schemeClr val="tx1"/>
                </a:solidFill>
                <a:effectLst/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</a:br>
            <a:r>
              <a:rPr lang="en-US" altLang="zh-CN" sz="5400" dirty="0">
                <a:solidFill>
                  <a:schemeClr val="tx1"/>
                </a:solidFill>
                <a:effectLst/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   </a:t>
            </a:r>
            <a:r>
              <a:rPr lang="ko-KR" altLang="en-US" sz="4400" dirty="0">
                <a:solidFill>
                  <a:schemeClr val="tx1"/>
                </a:solidFill>
                <a:effectLst/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한국 </a:t>
            </a:r>
            <a:r>
              <a:rPr lang="ko-KR" altLang="en-US" sz="4400">
                <a:solidFill>
                  <a:schemeClr val="tx1"/>
                </a:solidFill>
                <a:effectLst/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국제 </a:t>
            </a:r>
            <a:r>
              <a:rPr lang="ko-KR" altLang="en-US" sz="4400" smtClean="0">
                <a:solidFill>
                  <a:schemeClr val="tx1"/>
                </a:solidFill>
                <a:effectLst/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승강기 엑스포  </a:t>
            </a:r>
            <a:r>
              <a:rPr lang="en-US" altLang="ko-KR" sz="4400" dirty="0">
                <a:solidFill>
                  <a:schemeClr val="tx1"/>
                </a:solidFill>
                <a:effectLst/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2021</a:t>
            </a:r>
            <a:r>
              <a:rPr lang="en-AU" sz="4400" dirty="0">
                <a:solidFill>
                  <a:schemeClr val="tx1"/>
                </a:solidFill>
                <a:effectLst/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/>
            </a:r>
            <a:br>
              <a:rPr lang="en-AU" sz="4400" dirty="0">
                <a:solidFill>
                  <a:schemeClr val="tx1"/>
                </a:solidFill>
                <a:effectLst/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</a:br>
            <a:r>
              <a:rPr lang="en-AU" sz="4400" dirty="0">
                <a:solidFill>
                  <a:schemeClr val="tx1"/>
                </a:solidFill>
                <a:effectLst/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 </a:t>
            </a:r>
            <a:endParaRPr lang="zh-CN" altLang="zh-CN" sz="4400" dirty="0">
              <a:solidFill>
                <a:srgbClr val="FF0000"/>
              </a:solidFill>
              <a:effectLst/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</p:txBody>
      </p:sp>
      <p:sp>
        <p:nvSpPr>
          <p:cNvPr id="4" name="AutoShape 4" descr="Image result for paris landmarks pictures"/>
          <p:cNvSpPr>
            <a:spLocks noChangeAspect="1" noChangeArrowheads="1"/>
          </p:cNvSpPr>
          <p:nvPr/>
        </p:nvSpPr>
        <p:spPr bwMode="auto">
          <a:xfrm>
            <a:off x="2601226" y="228036"/>
            <a:ext cx="433493" cy="433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30046" tIns="65023" rIns="130046" bIns="65023" numCol="1" anchor="t" anchorCtr="0" compatLnSpc="1">
            <a:prstTxWarp prst="textNoShape">
              <a:avLst/>
            </a:prstTxWarp>
          </a:bodyPr>
          <a:lstStyle/>
          <a:p>
            <a:endParaRPr lang="en-AU" dirty="0"/>
          </a:p>
        </p:txBody>
      </p:sp>
      <p:sp>
        <p:nvSpPr>
          <p:cNvPr id="6" name="AutoShape 6" descr="Image result for paris landmarks pictures"/>
          <p:cNvSpPr>
            <a:spLocks noChangeAspect="1" noChangeArrowheads="1"/>
          </p:cNvSpPr>
          <p:nvPr/>
        </p:nvSpPr>
        <p:spPr bwMode="auto">
          <a:xfrm>
            <a:off x="2817972" y="444783"/>
            <a:ext cx="433493" cy="433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30046" tIns="65023" rIns="130046" bIns="65023" numCol="1" anchor="t" anchorCtr="0" compatLnSpc="1">
            <a:prstTxWarp prst="textNoShape">
              <a:avLst/>
            </a:prstTxWarp>
          </a:bodyPr>
          <a:lstStyle/>
          <a:p>
            <a:endParaRPr lang="en-AU" dirty="0"/>
          </a:p>
        </p:txBody>
      </p:sp>
      <p:sp>
        <p:nvSpPr>
          <p:cNvPr id="7" name="AutoShape 8" descr="Image result for paris landmarks pictures"/>
          <p:cNvSpPr>
            <a:spLocks noChangeAspect="1" noChangeArrowheads="1"/>
          </p:cNvSpPr>
          <p:nvPr/>
        </p:nvSpPr>
        <p:spPr bwMode="auto">
          <a:xfrm>
            <a:off x="3034719" y="661530"/>
            <a:ext cx="433493" cy="433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30046" tIns="65023" rIns="130046" bIns="65023" numCol="1" anchor="t" anchorCtr="0" compatLnSpc="1">
            <a:prstTxWarp prst="textNoShape">
              <a:avLst/>
            </a:prstTxWarp>
          </a:bodyPr>
          <a:lstStyle/>
          <a:p>
            <a:endParaRPr lang="en-AU" dirty="0"/>
          </a:p>
        </p:txBody>
      </p:sp>
      <p:sp>
        <p:nvSpPr>
          <p:cNvPr id="8" name="AutoShape 10" descr="Image result for paris landmarks pictures"/>
          <p:cNvSpPr>
            <a:spLocks noChangeAspect="1" noChangeArrowheads="1"/>
          </p:cNvSpPr>
          <p:nvPr/>
        </p:nvSpPr>
        <p:spPr bwMode="auto">
          <a:xfrm>
            <a:off x="3251466" y="878276"/>
            <a:ext cx="433493" cy="433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30046" tIns="65023" rIns="130046" bIns="65023" numCol="1" anchor="t" anchorCtr="0" compatLnSpc="1">
            <a:prstTxWarp prst="textNoShape">
              <a:avLst/>
            </a:prstTxWarp>
          </a:bodyPr>
          <a:lstStyle/>
          <a:p>
            <a:endParaRPr lang="en-AU" dirty="0"/>
          </a:p>
        </p:txBody>
      </p:sp>
      <p:sp>
        <p:nvSpPr>
          <p:cNvPr id="9" name="AutoShape 12" descr="Image result for paris landmarks pictures"/>
          <p:cNvSpPr>
            <a:spLocks noChangeAspect="1" noChangeArrowheads="1"/>
          </p:cNvSpPr>
          <p:nvPr/>
        </p:nvSpPr>
        <p:spPr bwMode="auto">
          <a:xfrm>
            <a:off x="3468212" y="1095023"/>
            <a:ext cx="433493" cy="433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30046" tIns="65023" rIns="130046" bIns="65023" numCol="1" anchor="t" anchorCtr="0" compatLnSpc="1">
            <a:prstTxWarp prst="textNoShape">
              <a:avLst/>
            </a:prstTxWarp>
          </a:bodyPr>
          <a:lstStyle/>
          <a:p>
            <a:endParaRPr lang="en-AU" dirty="0"/>
          </a:p>
        </p:txBody>
      </p:sp>
      <p:sp>
        <p:nvSpPr>
          <p:cNvPr id="10" name="AutoShape 14" descr="Image result for paris landmarks pictures"/>
          <p:cNvSpPr>
            <a:spLocks noChangeAspect="1" noChangeArrowheads="1"/>
          </p:cNvSpPr>
          <p:nvPr/>
        </p:nvSpPr>
        <p:spPr bwMode="auto">
          <a:xfrm>
            <a:off x="10718360" y="1403935"/>
            <a:ext cx="433493" cy="433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30046" tIns="65023" rIns="130046" bIns="65023" numCol="1" anchor="t" anchorCtr="0" compatLnSpc="1">
            <a:prstTxWarp prst="textNoShape">
              <a:avLst/>
            </a:prstTxWarp>
          </a:bodyPr>
          <a:lstStyle/>
          <a:p>
            <a:endParaRPr lang="en-AU" dirty="0"/>
          </a:p>
        </p:txBody>
      </p:sp>
      <p:sp>
        <p:nvSpPr>
          <p:cNvPr id="11" name="AutoShape 16" descr="Image result for paris landmarks pictures"/>
          <p:cNvSpPr>
            <a:spLocks noChangeAspect="1" noChangeArrowheads="1"/>
          </p:cNvSpPr>
          <p:nvPr/>
        </p:nvSpPr>
        <p:spPr bwMode="auto">
          <a:xfrm>
            <a:off x="3901706" y="1528516"/>
            <a:ext cx="433493" cy="433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30046" tIns="65023" rIns="130046" bIns="65023" numCol="1" anchor="t" anchorCtr="0" compatLnSpc="1">
            <a:prstTxWarp prst="textNoShape">
              <a:avLst/>
            </a:prstTxWarp>
          </a:bodyPr>
          <a:lstStyle/>
          <a:p>
            <a:endParaRPr lang="en-AU" dirty="0"/>
          </a:p>
        </p:txBody>
      </p:sp>
      <p:sp>
        <p:nvSpPr>
          <p:cNvPr id="12" name="AutoShape 18" descr="Image result for landmarks paris"/>
          <p:cNvSpPr>
            <a:spLocks noChangeAspect="1" noChangeArrowheads="1"/>
          </p:cNvSpPr>
          <p:nvPr/>
        </p:nvSpPr>
        <p:spPr bwMode="auto">
          <a:xfrm>
            <a:off x="4118452" y="1745263"/>
            <a:ext cx="433493" cy="433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30046" tIns="65023" rIns="130046" bIns="65023" numCol="1" anchor="t" anchorCtr="0" compatLnSpc="1">
            <a:prstTxWarp prst="textNoShape">
              <a:avLst/>
            </a:prstTxWarp>
          </a:bodyPr>
          <a:lstStyle/>
          <a:p>
            <a:endParaRPr lang="en-AU" dirty="0"/>
          </a:p>
        </p:txBody>
      </p:sp>
      <p:sp>
        <p:nvSpPr>
          <p:cNvPr id="13" name="AutoShape 20" descr="Image result for landmarks paris"/>
          <p:cNvSpPr>
            <a:spLocks noChangeAspect="1" noChangeArrowheads="1"/>
          </p:cNvSpPr>
          <p:nvPr/>
        </p:nvSpPr>
        <p:spPr bwMode="auto">
          <a:xfrm>
            <a:off x="4335199" y="1962010"/>
            <a:ext cx="433493" cy="433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30046" tIns="65023" rIns="130046" bIns="65023" numCol="1" anchor="t" anchorCtr="0" compatLnSpc="1">
            <a:prstTxWarp prst="textNoShape">
              <a:avLst/>
            </a:prstTxWarp>
          </a:bodyPr>
          <a:lstStyle/>
          <a:p>
            <a:endParaRPr lang="en-AU" dirty="0"/>
          </a:p>
        </p:txBody>
      </p:sp>
      <p:sp>
        <p:nvSpPr>
          <p:cNvPr id="17" name="AutoShape 14" descr="Image result for paris escalators"/>
          <p:cNvSpPr>
            <a:spLocks noChangeAspect="1" noChangeArrowheads="1"/>
          </p:cNvSpPr>
          <p:nvPr/>
        </p:nvSpPr>
        <p:spPr bwMode="auto">
          <a:xfrm>
            <a:off x="3684959" y="1311770"/>
            <a:ext cx="433493" cy="433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30046" tIns="65023" rIns="130046" bIns="65023" numCol="1" anchor="t" anchorCtr="0" compatLnSpc="1">
            <a:prstTxWarp prst="textNoShape">
              <a:avLst/>
            </a:prstTxWarp>
          </a:bodyPr>
          <a:lstStyle/>
          <a:p>
            <a:endParaRPr lang="en-AU" dirty="0"/>
          </a:p>
        </p:txBody>
      </p:sp>
      <p:sp>
        <p:nvSpPr>
          <p:cNvPr id="18" name="AutoShape 16" descr="Image result for paris escalators"/>
          <p:cNvSpPr>
            <a:spLocks noChangeAspect="1" noChangeArrowheads="1"/>
          </p:cNvSpPr>
          <p:nvPr/>
        </p:nvSpPr>
        <p:spPr bwMode="auto">
          <a:xfrm>
            <a:off x="3901706" y="1528516"/>
            <a:ext cx="433493" cy="433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30046" tIns="65023" rIns="130046" bIns="65023" numCol="1" anchor="t" anchorCtr="0" compatLnSpc="1">
            <a:prstTxWarp prst="textNoShape">
              <a:avLst/>
            </a:prstTxWarp>
          </a:bodyPr>
          <a:lstStyle/>
          <a:p>
            <a:endParaRPr lang="en-AU" dirty="0"/>
          </a:p>
        </p:txBody>
      </p:sp>
      <p:sp>
        <p:nvSpPr>
          <p:cNvPr id="19" name="AutoShape 18" descr="Image result for paris escalators"/>
          <p:cNvSpPr>
            <a:spLocks noChangeAspect="1" noChangeArrowheads="1"/>
          </p:cNvSpPr>
          <p:nvPr/>
        </p:nvSpPr>
        <p:spPr bwMode="auto">
          <a:xfrm>
            <a:off x="4118452" y="1745263"/>
            <a:ext cx="433493" cy="433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30046" tIns="65023" rIns="130046" bIns="65023" numCol="1" anchor="t" anchorCtr="0" compatLnSpc="1">
            <a:prstTxWarp prst="textNoShape">
              <a:avLst/>
            </a:prstTxWarp>
          </a:bodyPr>
          <a:lstStyle/>
          <a:p>
            <a:endParaRPr lang="en-AU" dirty="0"/>
          </a:p>
        </p:txBody>
      </p:sp>
      <p:sp>
        <p:nvSpPr>
          <p:cNvPr id="14" name="AutoShape 2" descr="Related image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2244497" y="-205458"/>
            <a:ext cx="433493" cy="433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30046" tIns="65023" rIns="130046" bIns="65023" numCol="1" anchor="t" anchorCtr="0" compatLnSpc="1">
            <a:prstTxWarp prst="textNoShape">
              <a:avLst/>
            </a:prstTxWarp>
          </a:bodyPr>
          <a:lstStyle/>
          <a:p>
            <a:endParaRPr lang="en-AU" dirty="0"/>
          </a:p>
        </p:txBody>
      </p:sp>
      <p:sp>
        <p:nvSpPr>
          <p:cNvPr id="15" name="AutoShape 4" descr="Related image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2461243" y="11290"/>
            <a:ext cx="433493" cy="433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30046" tIns="65023" rIns="130046" bIns="65023" numCol="1" anchor="t" anchorCtr="0" compatLnSpc="1">
            <a:prstTxWarp prst="textNoShape">
              <a:avLst/>
            </a:prstTxWarp>
          </a:bodyPr>
          <a:lstStyle/>
          <a:p>
            <a:endParaRPr lang="en-AU" dirty="0"/>
          </a:p>
        </p:txBody>
      </p:sp>
      <p:sp>
        <p:nvSpPr>
          <p:cNvPr id="16" name="AutoShape 6" descr="Related image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2677990" y="228036"/>
            <a:ext cx="433493" cy="433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30046" tIns="65023" rIns="130046" bIns="65023" numCol="1" anchor="t" anchorCtr="0" compatLnSpc="1">
            <a:prstTxWarp prst="textNoShape">
              <a:avLst/>
            </a:prstTxWarp>
          </a:bodyPr>
          <a:lstStyle/>
          <a:p>
            <a:endParaRPr lang="en-AU" dirty="0"/>
          </a:p>
        </p:txBody>
      </p:sp>
      <p:sp>
        <p:nvSpPr>
          <p:cNvPr id="20" name="AutoShape 10" descr="Image result for iso"/>
          <p:cNvSpPr>
            <a:spLocks noChangeAspect="1" noChangeArrowheads="1"/>
          </p:cNvSpPr>
          <p:nvPr/>
        </p:nvSpPr>
        <p:spPr bwMode="auto">
          <a:xfrm>
            <a:off x="4335199" y="1962010"/>
            <a:ext cx="433493" cy="433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30046" tIns="65023" rIns="130046" bIns="65023" numCol="1" anchor="t" anchorCtr="0" compatLnSpc="1">
            <a:prstTxWarp prst="textNoShape">
              <a:avLst/>
            </a:prstTxWarp>
          </a:bodyPr>
          <a:lstStyle/>
          <a:p>
            <a:endParaRPr lang="en-AU" dirty="0"/>
          </a:p>
        </p:txBody>
      </p:sp>
      <p:sp>
        <p:nvSpPr>
          <p:cNvPr id="21" name="AutoShape 12" descr="Related image">
            <a:hlinkClick r:id="rId3"/>
          </p:cNvPr>
          <p:cNvSpPr>
            <a:spLocks noChangeAspect="1" noChangeArrowheads="1"/>
          </p:cNvSpPr>
          <p:nvPr/>
        </p:nvSpPr>
        <p:spPr bwMode="auto">
          <a:xfrm>
            <a:off x="2894737" y="444783"/>
            <a:ext cx="433493" cy="433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30046" tIns="65023" rIns="130046" bIns="65023" numCol="1" anchor="t" anchorCtr="0" compatLnSpc="1">
            <a:prstTxWarp prst="textNoShape">
              <a:avLst/>
            </a:prstTxWarp>
          </a:bodyPr>
          <a:lstStyle/>
          <a:p>
            <a:endParaRPr lang="en-AU" dirty="0"/>
          </a:p>
        </p:txBody>
      </p:sp>
      <p:sp>
        <p:nvSpPr>
          <p:cNvPr id="22" name="AutoShape 14" descr="Related image">
            <a:hlinkClick r:id="rId3"/>
          </p:cNvPr>
          <p:cNvSpPr>
            <a:spLocks noChangeAspect="1" noChangeArrowheads="1"/>
          </p:cNvSpPr>
          <p:nvPr/>
        </p:nvSpPr>
        <p:spPr bwMode="auto">
          <a:xfrm>
            <a:off x="3111483" y="661530"/>
            <a:ext cx="433493" cy="433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30046" tIns="65023" rIns="130046" bIns="65023" numCol="1" anchor="t" anchorCtr="0" compatLnSpc="1">
            <a:prstTxWarp prst="textNoShape">
              <a:avLst/>
            </a:prstTxWarp>
          </a:bodyPr>
          <a:lstStyle/>
          <a:p>
            <a:endParaRPr lang="en-AU" dirty="0"/>
          </a:p>
        </p:txBody>
      </p:sp>
      <p:sp>
        <p:nvSpPr>
          <p:cNvPr id="23" name="AutoShape 16" descr="Related image">
            <a:hlinkClick r:id="rId3"/>
          </p:cNvPr>
          <p:cNvSpPr>
            <a:spLocks noChangeAspect="1" noChangeArrowheads="1"/>
          </p:cNvSpPr>
          <p:nvPr/>
        </p:nvSpPr>
        <p:spPr bwMode="auto">
          <a:xfrm>
            <a:off x="3375227" y="423470"/>
            <a:ext cx="433493" cy="433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30046" tIns="65023" rIns="130046" bIns="65023" numCol="1" anchor="t" anchorCtr="0" compatLnSpc="1">
            <a:prstTxWarp prst="textNoShape">
              <a:avLst/>
            </a:prstTxWarp>
          </a:bodyPr>
          <a:lstStyle/>
          <a:p>
            <a:endParaRPr lang="en-AU" dirty="0"/>
          </a:p>
        </p:txBody>
      </p:sp>
      <p:sp>
        <p:nvSpPr>
          <p:cNvPr id="24" name="AutoShape 20" descr="Image result for cen"/>
          <p:cNvSpPr>
            <a:spLocks noChangeAspect="1" noChangeArrowheads="1"/>
          </p:cNvSpPr>
          <p:nvPr/>
        </p:nvSpPr>
        <p:spPr bwMode="auto">
          <a:xfrm>
            <a:off x="4551946" y="2178756"/>
            <a:ext cx="433493" cy="433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30046" tIns="65023" rIns="130046" bIns="65023" numCol="1" anchor="t" anchorCtr="0" compatLnSpc="1">
            <a:prstTxWarp prst="textNoShape">
              <a:avLst/>
            </a:prstTxWarp>
          </a:bodyPr>
          <a:lstStyle/>
          <a:p>
            <a:endParaRPr lang="en-AU" dirty="0"/>
          </a:p>
        </p:txBody>
      </p:sp>
      <p:sp>
        <p:nvSpPr>
          <p:cNvPr id="25" name="AutoShape 22" descr="Image result for cen"/>
          <p:cNvSpPr>
            <a:spLocks noChangeAspect="1" noChangeArrowheads="1"/>
          </p:cNvSpPr>
          <p:nvPr/>
        </p:nvSpPr>
        <p:spPr bwMode="auto">
          <a:xfrm>
            <a:off x="4768692" y="2395503"/>
            <a:ext cx="433493" cy="433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30046" tIns="65023" rIns="130046" bIns="65023" numCol="1" anchor="t" anchorCtr="0" compatLnSpc="1">
            <a:prstTxWarp prst="textNoShape">
              <a:avLst/>
            </a:prstTxWarp>
          </a:bodyPr>
          <a:lstStyle/>
          <a:p>
            <a:endParaRPr lang="en-AU" dirty="0"/>
          </a:p>
        </p:txBody>
      </p:sp>
      <p:sp>
        <p:nvSpPr>
          <p:cNvPr id="26" name="AutoShape 24" descr="Related image">
            <a:hlinkClick r:id="rId4"/>
          </p:cNvPr>
          <p:cNvSpPr>
            <a:spLocks noChangeAspect="1" noChangeArrowheads="1"/>
          </p:cNvSpPr>
          <p:nvPr/>
        </p:nvSpPr>
        <p:spPr bwMode="auto">
          <a:xfrm>
            <a:off x="3544977" y="1095023"/>
            <a:ext cx="433493" cy="433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30046" tIns="65023" rIns="130046" bIns="65023" numCol="1" anchor="t" anchorCtr="0" compatLnSpc="1">
            <a:prstTxWarp prst="textNoShape">
              <a:avLst/>
            </a:prstTxWarp>
          </a:bodyPr>
          <a:lstStyle/>
          <a:p>
            <a:endParaRPr lang="en-AU" dirty="0"/>
          </a:p>
        </p:txBody>
      </p:sp>
      <p:sp>
        <p:nvSpPr>
          <p:cNvPr id="27" name="AutoShape 26" descr="Related image">
            <a:hlinkClick r:id="rId4"/>
          </p:cNvPr>
          <p:cNvSpPr>
            <a:spLocks noChangeAspect="1" noChangeArrowheads="1"/>
          </p:cNvSpPr>
          <p:nvPr/>
        </p:nvSpPr>
        <p:spPr bwMode="auto">
          <a:xfrm>
            <a:off x="3761723" y="1311770"/>
            <a:ext cx="433493" cy="433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30046" tIns="65023" rIns="130046" bIns="65023" numCol="1" anchor="t" anchorCtr="0" compatLnSpc="1">
            <a:prstTxWarp prst="textNoShape">
              <a:avLst/>
            </a:prstTxWarp>
          </a:bodyPr>
          <a:lstStyle/>
          <a:p>
            <a:endParaRPr lang="en-AU" dirty="0"/>
          </a:p>
        </p:txBody>
      </p:sp>
      <p:sp>
        <p:nvSpPr>
          <p:cNvPr id="28" name="AutoShape 2" descr="Image result for tall buildings in asia"/>
          <p:cNvSpPr>
            <a:spLocks noChangeAspect="1" noChangeArrowheads="1"/>
          </p:cNvSpPr>
          <p:nvPr/>
        </p:nvSpPr>
        <p:spPr bwMode="auto">
          <a:xfrm>
            <a:off x="4985439" y="2612250"/>
            <a:ext cx="433493" cy="433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30046" tIns="65023" rIns="130046" bIns="65023" numCol="1" anchor="t" anchorCtr="0" compatLnSpc="1">
            <a:prstTxWarp prst="textNoShape">
              <a:avLst/>
            </a:prstTxWarp>
          </a:bodyPr>
          <a:lstStyle/>
          <a:p>
            <a:endParaRPr lang="en-AU" dirty="0"/>
          </a:p>
        </p:txBody>
      </p:sp>
      <p:sp>
        <p:nvSpPr>
          <p:cNvPr id="29" name="AutoShape 4" descr="Image result for tall buildings in asia"/>
          <p:cNvSpPr>
            <a:spLocks noChangeAspect="1" noChangeArrowheads="1"/>
          </p:cNvSpPr>
          <p:nvPr/>
        </p:nvSpPr>
        <p:spPr bwMode="auto">
          <a:xfrm>
            <a:off x="5202186" y="2828996"/>
            <a:ext cx="433493" cy="433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30046" tIns="65023" rIns="130046" bIns="65023" numCol="1" anchor="t" anchorCtr="0" compatLnSpc="1">
            <a:prstTxWarp prst="textNoShape">
              <a:avLst/>
            </a:prstTxWarp>
          </a:bodyPr>
          <a:lstStyle/>
          <a:p>
            <a:endParaRPr lang="en-AU" dirty="0"/>
          </a:p>
        </p:txBody>
      </p:sp>
      <p:sp>
        <p:nvSpPr>
          <p:cNvPr id="31" name="Rectangle 30"/>
          <p:cNvSpPr/>
          <p:nvPr/>
        </p:nvSpPr>
        <p:spPr>
          <a:xfrm>
            <a:off x="3684959" y="5130582"/>
            <a:ext cx="10025733" cy="46243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AU" sz="4400" b="1" dirty="0"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  <a:p>
            <a:pPr algn="ctr"/>
            <a:endParaRPr lang="en-AU" sz="4400" b="1" dirty="0"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  <a:p>
            <a:pPr algn="ctr"/>
            <a:endParaRPr lang="en-AU" sz="4400" b="1" dirty="0"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  <a:p>
            <a:pPr algn="ctr"/>
            <a:endParaRPr lang="en-AU" sz="1050" b="1" dirty="0"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  <a:p>
            <a:pPr algn="ctr"/>
            <a:endParaRPr lang="en-AU" sz="4400" b="1" dirty="0"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  <a:p>
            <a:endParaRPr lang="en-AU" sz="2000" b="1" dirty="0"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  <a:p>
            <a:endParaRPr lang="en-AU" sz="2000" b="1" dirty="0"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  <a:p>
            <a:r>
              <a:rPr lang="en-AU" sz="4000" b="1" dirty="0"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     </a:t>
            </a:r>
            <a:r>
              <a:rPr lang="ko-KR" altLang="en-US" sz="4000" b="1" dirty="0"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규정</a:t>
            </a:r>
            <a:r>
              <a:rPr lang="en-US" altLang="ko-KR" sz="4000" b="1" dirty="0"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, </a:t>
            </a:r>
            <a:r>
              <a:rPr lang="ko-KR" altLang="en-US" sz="4000" b="1" dirty="0"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표준 및 안전</a:t>
            </a:r>
            <a:endParaRPr lang="en-AU" sz="4000" b="1" dirty="0"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  <a:p>
            <a:r>
              <a:rPr lang="en-AU" sz="2800" b="1" dirty="0"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		</a:t>
            </a:r>
          </a:p>
        </p:txBody>
      </p:sp>
      <p:pic>
        <p:nvPicPr>
          <p:cNvPr id="33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2887" y="2056198"/>
            <a:ext cx="9948969" cy="6293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Rectangle 29"/>
          <p:cNvSpPr/>
          <p:nvPr/>
        </p:nvSpPr>
        <p:spPr bwMode="auto">
          <a:xfrm>
            <a:off x="8534958" y="3864365"/>
            <a:ext cx="2376264" cy="252028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AU" sz="18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48" name="Picture 2047">
            <a:extLst>
              <a:ext uri="{FF2B5EF4-FFF2-40B4-BE49-F238E27FC236}">
                <a16:creationId xmlns:a16="http://schemas.microsoft.com/office/drawing/2014/main" id="{48462B3B-75F5-4F0A-8F0C-4C4191F405E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60334" y="201378"/>
            <a:ext cx="9879958" cy="1073044"/>
          </a:xfrm>
          <a:prstGeom prst="rect">
            <a:avLst/>
          </a:prstGeom>
        </p:spPr>
      </p:pic>
      <p:sp>
        <p:nvSpPr>
          <p:cNvPr id="2049" name="Rectangle 2048">
            <a:extLst>
              <a:ext uri="{FF2B5EF4-FFF2-40B4-BE49-F238E27FC236}">
                <a16:creationId xmlns:a16="http://schemas.microsoft.com/office/drawing/2014/main" id="{870606FF-23E4-454C-B9A5-33C9EBD4763B}"/>
              </a:ext>
            </a:extLst>
          </p:cNvPr>
          <p:cNvSpPr/>
          <p:nvPr/>
        </p:nvSpPr>
        <p:spPr bwMode="auto">
          <a:xfrm>
            <a:off x="3521268" y="100097"/>
            <a:ext cx="914400" cy="91440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sz="180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438078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16166" y="1432956"/>
            <a:ext cx="14003384" cy="684076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ko-KR" altLang="en-US" sz="2800" u="sng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인도네시아</a:t>
            </a:r>
            <a:endParaRPr lang="en-GB" sz="2800" u="sng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GB" sz="1100" u="sng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ko-KR" altLang="en-US" sz="2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규제 기구 </a:t>
            </a:r>
            <a:r>
              <a:rPr lang="en-US" altLang="ko-KR" sz="2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: </a:t>
            </a:r>
            <a:r>
              <a:rPr lang="ko-KR" altLang="en-US" sz="2000" dirty="0" err="1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인력부</a:t>
            </a:r>
            <a:r>
              <a:rPr lang="en-US" altLang="ko-KR" sz="2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(</a:t>
            </a:r>
            <a:r>
              <a:rPr lang="en-GB" altLang="ko-KR" sz="2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MENAKER) </a:t>
            </a:r>
            <a:r>
              <a:rPr lang="ko-KR" altLang="en-US" sz="2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또는 </a:t>
            </a:r>
            <a:r>
              <a:rPr lang="en-GB" altLang="ko-KR" sz="2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(MoM)</a:t>
            </a:r>
          </a:p>
          <a:p>
            <a:pPr marL="0" indent="0">
              <a:buNone/>
            </a:pPr>
            <a:endParaRPr lang="en-AU" sz="9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2017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년 인력부에서 </a:t>
            </a:r>
            <a:r>
              <a:rPr lang="en-US" altLang="ko-KR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1995 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규제의 개정판 </a:t>
            </a:r>
            <a:r>
              <a:rPr lang="en-AU" sz="2000" b="0" dirty="0" err="1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Permanaker</a:t>
            </a:r>
            <a:r>
              <a:rPr lang="en-AU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 No. 06. 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승객 및 화물 또는 특수 물품의 운송에 사용되는 엘리베이터의 기획</a:t>
            </a:r>
            <a:r>
              <a:rPr lang="en-US" altLang="ko-KR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, 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제조</a:t>
            </a:r>
            <a:r>
              <a:rPr lang="en-US" altLang="ko-KR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, 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설치</a:t>
            </a:r>
            <a:r>
              <a:rPr lang="en-US" altLang="ko-KR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, 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사용 및 유지보수를 위한 최소한의 규정으로 국가 </a:t>
            </a:r>
            <a:r>
              <a:rPr lang="ko-KR" altLang="en-US" sz="2000" b="0" dirty="0" err="1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규정으로써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수용</a:t>
            </a:r>
            <a:endParaRPr lang="en-AU" sz="20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AU" sz="8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  <a:cs typeface="Times New Roman"/>
            </a:endParaRPr>
          </a:p>
          <a:p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업체들은 대부분의 국제 규정 및 표준을 수용할 예정</a:t>
            </a:r>
            <a:endParaRPr lang="en-AU" sz="20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  <a:cs typeface="Times New Roman"/>
            </a:endParaRPr>
          </a:p>
          <a:p>
            <a:pPr marL="0" indent="0">
              <a:buNone/>
            </a:pPr>
            <a:endParaRPr lang="en-US" sz="5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  <a:cs typeface="Times New Roman"/>
            </a:endParaRPr>
          </a:p>
          <a:p>
            <a:r>
              <a:rPr lang="en-AU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BSN, APPLE </a:t>
            </a:r>
            <a:r>
              <a:rPr lang="en-AU" sz="2000" b="0" dirty="0" err="1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alc</a:t>
            </a:r>
            <a:r>
              <a:rPr lang="en-AU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규제당국은</a:t>
            </a:r>
            <a:r>
              <a:rPr lang="en-AU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</a:t>
            </a:r>
            <a:r>
              <a:rPr lang="en-AU" altLang="ko-KR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ISO 8100-1 &amp; 2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도입을 어느 정도 지원</a:t>
            </a:r>
            <a:endParaRPr lang="en-AU" sz="20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AU" sz="4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AU" sz="3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ko-KR" altLang="en-US" sz="2800" u="sng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일본</a:t>
            </a:r>
            <a:endParaRPr lang="en-GB" sz="2800" u="sng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GB" sz="700" u="sng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ko-KR" altLang="en-US" sz="2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규제기구 </a:t>
            </a:r>
            <a:r>
              <a:rPr lang="en-US" altLang="ko-KR" sz="2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: </a:t>
            </a:r>
            <a:r>
              <a:rPr lang="ko-KR" altLang="en-US" sz="2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국토</a:t>
            </a:r>
            <a:r>
              <a:rPr lang="en-US" altLang="ko-KR" sz="2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, </a:t>
            </a:r>
            <a:r>
              <a:rPr lang="ko-KR" altLang="en-US" sz="2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인프라</a:t>
            </a:r>
            <a:r>
              <a:rPr lang="en-US" altLang="ko-KR" sz="2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, </a:t>
            </a:r>
            <a:r>
              <a:rPr lang="ko-KR" altLang="en-US" sz="2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교통 및</a:t>
            </a:r>
            <a:r>
              <a:rPr lang="en-US" altLang="ko-KR" sz="2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</a:t>
            </a:r>
            <a:r>
              <a:rPr lang="ko-KR" altLang="en-US" sz="2000" dirty="0" err="1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관광부</a:t>
            </a:r>
            <a:r>
              <a:rPr lang="en-US" altLang="ko-KR" sz="2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(MLIT)</a:t>
            </a:r>
            <a:endParaRPr lang="en-GB" sz="200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AU" sz="11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r>
              <a:rPr lang="en-AU" altLang="ko-KR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JISA 4307- 1 &amp; 2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가</a:t>
            </a:r>
            <a:r>
              <a:rPr lang="en-AU" altLang="ko-KR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2019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년 </a:t>
            </a:r>
            <a:r>
              <a:rPr lang="en-US" altLang="ko-KR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2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월 </a:t>
            </a:r>
            <a:r>
              <a:rPr lang="en-US" altLang="ko-KR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25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일 발표</a:t>
            </a:r>
            <a:r>
              <a:rPr lang="en-US" altLang="ko-KR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, </a:t>
            </a:r>
            <a:r>
              <a:rPr lang="en-AU" altLang="ko-KR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ISO 8100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이 발표되기 </a:t>
            </a:r>
            <a:r>
              <a:rPr lang="en-US" altLang="ko-KR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3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주 전</a:t>
            </a:r>
            <a:endParaRPr lang="en-AU" sz="20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endParaRPr lang="en-AU" sz="16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AU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JISA 4307- 1 &amp; 2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는 </a:t>
            </a:r>
            <a:r>
              <a:rPr lang="en-AU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ISO 8100 – 1 &amp; 2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를 기반으로 함</a:t>
            </a:r>
            <a:r>
              <a:rPr lang="en-US" altLang="ko-KR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. 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일본 건물 표준법과 일관성을 유지하기 위해 기술과 관련된 내용은 개정하여 일본 산업표준 수립</a:t>
            </a:r>
            <a:endParaRPr lang="en-AU" sz="20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endParaRPr lang="en-AU" sz="28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en-US" sz="1800" b="0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15-09-2021                                    Graham Worthington                                                  9</a:t>
            </a:r>
          </a:p>
          <a:p>
            <a:pPr marL="0" indent="0">
              <a:buNone/>
            </a:pPr>
            <a:endParaRPr lang="en-AU" sz="20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endParaRPr lang="en-AU" sz="18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endParaRPr lang="en-AU" sz="20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endParaRPr lang="en-AU" sz="20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endParaRPr lang="en-AU" sz="20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endParaRPr lang="en-AU" sz="20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11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  <a:cs typeface="Times New Roman"/>
            </a:endParaRPr>
          </a:p>
          <a:p>
            <a:pPr marL="0" indent="0">
              <a:buNone/>
            </a:pPr>
            <a:endParaRPr lang="en-US" sz="18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AU" sz="32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AU" sz="32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AU" sz="32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AU" sz="32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AU" sz="32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12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18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2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AU" sz="32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en-GB" sz="32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 </a:t>
            </a:r>
            <a:endParaRPr lang="en-AU" sz="32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>
              <a:buNone/>
            </a:pPr>
            <a:endParaRPr lang="en-AU" sz="1100" dirty="0"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635D18D-3680-4C07-9E81-DED9CDD6E332}"/>
              </a:ext>
            </a:extLst>
          </p:cNvPr>
          <p:cNvSpPr txBox="1">
            <a:spLocks/>
          </p:cNvSpPr>
          <p:nvPr/>
        </p:nvSpPr>
        <p:spPr bwMode="auto">
          <a:xfrm>
            <a:off x="3468211" y="124272"/>
            <a:ext cx="11704320" cy="16256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30046" tIns="65023" rIns="130046" bIns="65023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63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63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63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63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63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650230" algn="ctr" rtl="0" fontAlgn="base">
              <a:spcBef>
                <a:spcPct val="0"/>
              </a:spcBef>
              <a:spcAft>
                <a:spcPct val="0"/>
              </a:spcAft>
              <a:defRPr sz="63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1300460" algn="ctr" rtl="0" fontAlgn="base">
              <a:spcBef>
                <a:spcPct val="0"/>
              </a:spcBef>
              <a:spcAft>
                <a:spcPct val="0"/>
              </a:spcAft>
              <a:defRPr sz="63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950690" algn="ctr" rtl="0" fontAlgn="base">
              <a:spcBef>
                <a:spcPct val="0"/>
              </a:spcBef>
              <a:spcAft>
                <a:spcPct val="0"/>
              </a:spcAft>
              <a:defRPr sz="63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2600919" algn="ctr" rtl="0" fontAlgn="base">
              <a:spcBef>
                <a:spcPct val="0"/>
              </a:spcBef>
              <a:spcAft>
                <a:spcPct val="0"/>
              </a:spcAft>
              <a:defRPr sz="63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pPr algn="l"/>
            <a:r>
              <a:rPr lang="ko-KR" altLang="en-US" sz="4800" kern="0" dirty="0">
                <a:solidFill>
                  <a:schemeClr val="tx1"/>
                </a:solidFill>
                <a:effectLst/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아태지역 규정</a:t>
            </a:r>
            <a:r>
              <a:rPr lang="en-US" altLang="ko-KR" sz="4800" kern="0" dirty="0">
                <a:solidFill>
                  <a:schemeClr val="tx1"/>
                </a:solidFill>
                <a:effectLst/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, </a:t>
            </a:r>
            <a:r>
              <a:rPr lang="ko-KR" altLang="en-US" sz="4800" kern="0" dirty="0">
                <a:solidFill>
                  <a:schemeClr val="tx1"/>
                </a:solidFill>
                <a:effectLst/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표준 및 안전</a:t>
            </a:r>
            <a:endParaRPr lang="en-AU" sz="4800" kern="0" dirty="0">
              <a:solidFill>
                <a:schemeClr val="tx1"/>
              </a:solidFill>
              <a:effectLst/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8703281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7" end="3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23806" y="1436824"/>
            <a:ext cx="13995743" cy="792088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ko-KR" altLang="en-US" sz="2800" u="sng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한국</a:t>
            </a:r>
            <a:endParaRPr lang="en-GB" sz="2800" u="sng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GB" sz="1000" u="sng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ko-KR" altLang="en-US" sz="2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규제기구</a:t>
            </a:r>
            <a:r>
              <a:rPr lang="en-US" altLang="ko-KR" sz="2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: </a:t>
            </a:r>
            <a:r>
              <a:rPr lang="ko-KR" altLang="en-US" sz="2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행정안전부</a:t>
            </a:r>
            <a:r>
              <a:rPr lang="en-US" altLang="ko-KR" sz="2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(MOIS)</a:t>
            </a:r>
          </a:p>
          <a:p>
            <a:pPr marL="0" indent="0">
              <a:buNone/>
            </a:pPr>
            <a:endParaRPr lang="en-AU" sz="8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행정안전부는</a:t>
            </a:r>
            <a:r>
              <a:rPr 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2019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년 </a:t>
            </a:r>
            <a:r>
              <a:rPr lang="en-US" altLang="ko-KR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3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월 </a:t>
            </a:r>
            <a:r>
              <a:rPr lang="en-US" altLang="ko-KR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27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일 엘리베이터시설안전관리 프로그램 개정시작</a:t>
            </a:r>
            <a:r>
              <a:rPr lang="en-US" altLang="ko-KR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. 2019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년 </a:t>
            </a:r>
            <a:r>
              <a:rPr lang="en-US" altLang="ko-KR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3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월 </a:t>
            </a:r>
            <a:r>
              <a:rPr lang="en-US" altLang="ko-KR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27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일 발효</a:t>
            </a:r>
            <a:endParaRPr lang="en-US" sz="20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한국 승강기안전공단</a:t>
            </a:r>
            <a:r>
              <a:rPr lang="en-US" altLang="ko-KR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(</a:t>
            </a:r>
            <a:r>
              <a:rPr lang="en-US" altLang="ko-KR" sz="2000" b="0" dirty="0" err="1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KoELSA</a:t>
            </a:r>
            <a:r>
              <a:rPr lang="en-US" altLang="ko-KR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)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는 </a:t>
            </a:r>
            <a:r>
              <a:rPr lang="en-US" altLang="ko-KR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MOIS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산하 기관으로 </a:t>
            </a:r>
            <a:r>
              <a:rPr lang="ko-KR" altLang="en-US" sz="2000" b="0" dirty="0" smtClean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엘리베이터 및 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에스컬레이터 안전관리에 특화</a:t>
            </a:r>
            <a:r>
              <a:rPr lang="en-US" altLang="ko-KR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. 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승인과 인증을 담당</a:t>
            </a:r>
            <a:endParaRPr lang="en-US" sz="20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  <a:cs typeface="Times New Roman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EN81-20 &amp; 50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을 기반으로 신규 설계실행규정이 </a:t>
            </a:r>
            <a:r>
              <a:rPr lang="en-US" altLang="ko-KR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2019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년 </a:t>
            </a:r>
            <a:r>
              <a:rPr lang="en-US" altLang="ko-KR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3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월 </a:t>
            </a:r>
            <a:r>
              <a:rPr lang="en-US" altLang="ko-KR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28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일 발표</a:t>
            </a:r>
            <a:r>
              <a:rPr lang="en-US" altLang="ko-KR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. 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일부 한국 요구사항포함</a:t>
            </a:r>
            <a:endParaRPr lang="en-US" sz="20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  <a:cs typeface="Times New Roman"/>
            </a:endParaRPr>
          </a:p>
          <a:p>
            <a:pPr marL="0" indent="0">
              <a:buNone/>
            </a:pPr>
            <a:endParaRPr lang="en-US" sz="9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  <a:cs typeface="Times New Roman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PESSRAL(ISO 22201-1),PESSRAE(ISO 22201-2)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를 위한 표준에 대해 </a:t>
            </a:r>
            <a:r>
              <a:rPr lang="en-US" altLang="ko-KR" sz="2000" b="0" dirty="0" err="1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KoELSA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와 연구 진행중</a:t>
            </a:r>
            <a:endParaRPr lang="en-US" altLang="ko-KR" sz="20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  <a:cs typeface="Times New Roman"/>
            </a:endParaRPr>
          </a:p>
          <a:p>
            <a:pPr marL="0" indent="0">
              <a:buNone/>
            </a:pPr>
            <a:endParaRPr lang="en-US" altLang="ko-KR" sz="6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  <a:cs typeface="Times New Roman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한국 표준 및 </a:t>
            </a:r>
            <a:r>
              <a:rPr lang="ko-KR" altLang="en-US" sz="2000" b="0" dirty="0" smtClean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엘리베이터산업은 </a:t>
            </a:r>
            <a:r>
              <a:rPr lang="en-US" altLang="ko-KR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IoT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기술 표준안에 대해 함께 협력</a:t>
            </a:r>
            <a:endParaRPr lang="en-US" altLang="ko-KR" sz="20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  <a:cs typeface="Times New Roman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altLang="ko-KR" sz="4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  <a:cs typeface="Times New Roman"/>
            </a:endParaRPr>
          </a:p>
          <a:p>
            <a:pPr marL="0" indent="0">
              <a:buNone/>
            </a:pPr>
            <a:endParaRPr lang="en-US" altLang="ko-KR" sz="2000" u="sng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  <a:cs typeface="Times New Roman"/>
            </a:endParaRPr>
          </a:p>
          <a:p>
            <a:pPr marL="0" indent="0">
              <a:buNone/>
            </a:pPr>
            <a:r>
              <a:rPr lang="ko-KR" altLang="en-US" sz="2000" u="sng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기존 승강기에 대한 안전 규정</a:t>
            </a:r>
            <a:endParaRPr lang="en-US" altLang="ko-KR" sz="2000" u="sng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  <a:cs typeface="Times New Roman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altLang="ko-KR" sz="9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  <a:cs typeface="Times New Roman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15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년 </a:t>
            </a:r>
            <a:r>
              <a:rPr lang="ko-KR" altLang="en-US" sz="2000" b="0" dirty="0" err="1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이상된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승강기는 </a:t>
            </a:r>
            <a:r>
              <a:rPr lang="en-US" altLang="ko-KR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3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년마다 특별안전 검사 대상</a:t>
            </a:r>
            <a:endParaRPr lang="en-US" altLang="ko-KR" sz="20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en-US" altLang="ko-KR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    	- 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설치 검사 표준에 다른 검사</a:t>
            </a:r>
            <a:endParaRPr lang="en-US" altLang="ko-KR" sz="20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en-US" altLang="ko-KR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    	- 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제동장치 열화</a:t>
            </a:r>
            <a:r>
              <a:rPr lang="en-US" altLang="ko-KR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, 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견인역량</a:t>
            </a:r>
            <a:r>
              <a:rPr lang="en-US" altLang="ko-KR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, 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기계절연</a:t>
            </a:r>
            <a:r>
              <a:rPr lang="en-US" altLang="ko-KR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, </a:t>
            </a:r>
            <a:r>
              <a:rPr lang="ko-KR" altLang="en-US" sz="2000" b="0" dirty="0" err="1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브레이크힘</a:t>
            </a:r>
            <a:r>
              <a:rPr lang="en-US" altLang="ko-KR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, 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감속</a:t>
            </a:r>
            <a:r>
              <a:rPr lang="en-US" altLang="ko-KR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, 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안전 기어</a:t>
            </a:r>
            <a:r>
              <a:rPr lang="en-US" altLang="ko-KR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, 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도어운동 에너지 등을 위한</a:t>
            </a:r>
            <a:endParaRPr lang="en-US" altLang="ko-KR" sz="20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en-US" altLang="ko-KR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          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정확한검사장비사용</a:t>
            </a:r>
            <a:endParaRPr lang="en-US" altLang="ko-KR" sz="20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altLang="ko-KR" sz="8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defTabSz="536071">
              <a:lnSpc>
                <a:spcPts val="1999"/>
              </a:lnSpc>
              <a:buFont typeface="Arial" panose="020B0604020202020204" pitchFamily="34" charset="0"/>
              <a:buChar char="•"/>
              <a:defRPr/>
            </a:pPr>
            <a:r>
              <a:rPr lang="en-US" altLang="ko-KR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21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년 </a:t>
            </a:r>
            <a:r>
              <a:rPr lang="ko-KR" altLang="en-US" sz="2000" b="0" dirty="0" err="1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이상된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승강기는 규정된 안전 장비를 위한 신규 설계 규정을 준수해야 함</a:t>
            </a:r>
            <a:endParaRPr lang="en-US" altLang="ko-KR" sz="20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defTabSz="536071">
              <a:lnSpc>
                <a:spcPts val="1999"/>
              </a:lnSpc>
              <a:buNone/>
              <a:defRPr/>
            </a:pPr>
            <a:r>
              <a:rPr lang="en-US" altLang="ko-KR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     	    - 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자동 구조작업</a:t>
            </a:r>
            <a:r>
              <a:rPr lang="en-US" altLang="ko-KR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, 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더블 브레이크</a:t>
            </a:r>
            <a:r>
              <a:rPr lang="en-US" altLang="ko-KR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, UCMP, ACO, </a:t>
            </a:r>
            <a:r>
              <a:rPr lang="ko-KR" altLang="en-US" sz="2000" b="0" dirty="0" err="1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안전도어홀더</a:t>
            </a:r>
            <a:r>
              <a:rPr lang="en-US" altLang="ko-KR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, 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문 </a:t>
            </a:r>
            <a:r>
              <a:rPr lang="ko-KR" altLang="en-US" sz="2000" b="0" dirty="0" err="1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손가락끼임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보호</a:t>
            </a:r>
            <a:r>
              <a:rPr lang="en-US" altLang="ko-KR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, 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긴급상황 가이드 등</a:t>
            </a:r>
            <a:r>
              <a:rPr lang="en-US" altLang="ko-KR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</a:t>
            </a:r>
            <a:endParaRPr lang="en-US" sz="7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AU" sz="8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1800" b="0" kern="120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r>
              <a:rPr lang="en-US" sz="1800" b="0" kern="12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15-09-2021                                   Graham Worthington                                                   10</a:t>
            </a:r>
            <a:endParaRPr lang="en-AU" sz="32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>
              <a:buNone/>
            </a:pPr>
            <a:endParaRPr lang="en-AU" sz="1100" dirty="0">
              <a:solidFill>
                <a:schemeClr val="tx1"/>
              </a:solidFill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8EE5129-CA36-4538-82F5-9C964CD0E78F}"/>
              </a:ext>
            </a:extLst>
          </p:cNvPr>
          <p:cNvSpPr txBox="1">
            <a:spLocks/>
          </p:cNvSpPr>
          <p:nvPr/>
        </p:nvSpPr>
        <p:spPr bwMode="auto">
          <a:xfrm>
            <a:off x="3468211" y="124272"/>
            <a:ext cx="11704320" cy="16256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30046" tIns="65023" rIns="130046" bIns="65023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63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63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63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63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63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650230" algn="ctr" rtl="0" fontAlgn="base">
              <a:spcBef>
                <a:spcPct val="0"/>
              </a:spcBef>
              <a:spcAft>
                <a:spcPct val="0"/>
              </a:spcAft>
              <a:defRPr sz="63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1300460" algn="ctr" rtl="0" fontAlgn="base">
              <a:spcBef>
                <a:spcPct val="0"/>
              </a:spcBef>
              <a:spcAft>
                <a:spcPct val="0"/>
              </a:spcAft>
              <a:defRPr sz="63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950690" algn="ctr" rtl="0" fontAlgn="base">
              <a:spcBef>
                <a:spcPct val="0"/>
              </a:spcBef>
              <a:spcAft>
                <a:spcPct val="0"/>
              </a:spcAft>
              <a:defRPr sz="63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2600919" algn="ctr" rtl="0" fontAlgn="base">
              <a:spcBef>
                <a:spcPct val="0"/>
              </a:spcBef>
              <a:spcAft>
                <a:spcPct val="0"/>
              </a:spcAft>
              <a:defRPr sz="63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pPr algn="l"/>
            <a:r>
              <a:rPr lang="ko-KR" altLang="en-US" sz="4800" kern="0" dirty="0">
                <a:solidFill>
                  <a:schemeClr val="tx1"/>
                </a:solidFill>
                <a:effectLst/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아태지역 규정</a:t>
            </a:r>
            <a:r>
              <a:rPr lang="en-US" altLang="ko-KR" sz="4800" kern="0" dirty="0">
                <a:solidFill>
                  <a:schemeClr val="tx1"/>
                </a:solidFill>
                <a:effectLst/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, </a:t>
            </a:r>
            <a:r>
              <a:rPr lang="ko-KR" altLang="en-US" sz="4800" kern="0" dirty="0">
                <a:solidFill>
                  <a:schemeClr val="tx1"/>
                </a:solidFill>
                <a:effectLst/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표준 및 안전</a:t>
            </a:r>
            <a:endParaRPr lang="en-AU" sz="4800" kern="0" dirty="0">
              <a:solidFill>
                <a:schemeClr val="tx1"/>
              </a:solidFill>
              <a:effectLst/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656021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23806" y="1430639"/>
            <a:ext cx="13995743" cy="792088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ko-KR" altLang="en-US" sz="2800" u="sng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한국 </a:t>
            </a:r>
            <a:r>
              <a:rPr lang="en-US" altLang="ko-KR" sz="2800" u="sng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(</a:t>
            </a:r>
            <a:r>
              <a:rPr lang="ko-KR" altLang="en-US" sz="2800" u="sng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계속</a:t>
            </a:r>
            <a:r>
              <a:rPr lang="en-GB" sz="2800" u="sng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…)</a:t>
            </a:r>
          </a:p>
          <a:p>
            <a:pPr marL="0" indent="0">
              <a:buNone/>
            </a:pPr>
            <a:endParaRPr lang="en-GB" sz="1000" u="sng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ko-KR" altLang="en-US" sz="2000" dirty="0" err="1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대한승강기협회</a:t>
            </a:r>
            <a:r>
              <a:rPr lang="en-AU" sz="2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(</a:t>
            </a:r>
            <a:r>
              <a:rPr lang="en-AU" sz="2000" dirty="0" err="1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KoLA</a:t>
            </a:r>
            <a:r>
              <a:rPr lang="en-AU" sz="2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)</a:t>
            </a:r>
            <a:endParaRPr lang="en-US" altLang="ko-KR" sz="200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AU" sz="8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latinLnBrk="1"/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법인등기일자 </a:t>
            </a:r>
            <a:r>
              <a:rPr lang="en-US" altLang="ko-KR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2020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년 </a:t>
            </a:r>
            <a:r>
              <a:rPr lang="en-US" altLang="ko-KR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11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월 </a:t>
            </a:r>
            <a:r>
              <a:rPr lang="en-US" altLang="ko-KR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23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일</a:t>
            </a:r>
            <a:r>
              <a:rPr lang="en-US" altLang="ko-KR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(406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개 회원사</a:t>
            </a:r>
            <a:r>
              <a:rPr lang="en-US" altLang="ko-KR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, 21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년 </a:t>
            </a:r>
            <a:r>
              <a:rPr lang="en-US" altLang="ko-KR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7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월 기준</a:t>
            </a:r>
            <a:r>
              <a:rPr lang="en-US" altLang="ko-KR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)</a:t>
            </a:r>
            <a:endParaRPr lang="en-US" sz="20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latinLnBrk="1">
              <a:buNone/>
            </a:pPr>
            <a:endParaRPr lang="en-US" sz="1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r>
              <a:rPr lang="en-US" sz="2000" b="0" dirty="0" err="1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KoALA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설립 목적</a:t>
            </a:r>
            <a:endParaRPr lang="en-US" sz="20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1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lvl="1"/>
            <a:r>
              <a:rPr lang="ko-KR" altLang="en-US" sz="2000" b="0" dirty="0" err="1" smtClean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엘리베이터및</a:t>
            </a:r>
            <a:r>
              <a:rPr lang="ko-KR" altLang="en-US" sz="2000" b="0" dirty="0" smtClean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에스컬레이터 산업 발전</a:t>
            </a:r>
            <a:endParaRPr lang="en-US" sz="20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lvl="1"/>
            <a:r>
              <a:rPr lang="ko-KR" altLang="en-US" sz="2000" b="0" dirty="0" smtClean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엘리베이터 에스컬레이터 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운영사간 협력 증진</a:t>
            </a:r>
            <a:endParaRPr lang="en-US" sz="20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lvl="1"/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대중의 안전에 대한 인식 제고</a:t>
            </a:r>
            <a:endParaRPr lang="en-US" sz="20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8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  <a:cs typeface="Times New Roman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2018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년 </a:t>
            </a:r>
            <a:r>
              <a:rPr lang="en-US" altLang="ko-KR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3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월 </a:t>
            </a:r>
            <a:r>
              <a:rPr lang="en-US" altLang="ko-KR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27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일 </a:t>
            </a:r>
            <a:r>
              <a:rPr lang="en-US" altLang="ko-KR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Act 15526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를 통해</a:t>
            </a:r>
            <a:r>
              <a:rPr lang="en-US" altLang="ko-KR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 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완전 개정</a:t>
            </a:r>
            <a:r>
              <a:rPr lang="en-US" altLang="ko-KR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, 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엘리베이터 안전관리법</a:t>
            </a:r>
            <a:endParaRPr lang="en-US" altLang="ko-KR" sz="20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  <a:cs typeface="Times New Roman"/>
            </a:endParaRPr>
          </a:p>
          <a:p>
            <a:pPr marL="568951" lvl="1" indent="0">
              <a:buNone/>
            </a:pPr>
            <a:endParaRPr lang="en-US" altLang="ko-KR" sz="3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  <a:cs typeface="Times New Roman"/>
            </a:endParaRPr>
          </a:p>
          <a:p>
            <a:pPr marL="568951" lvl="1" indent="0">
              <a:buNone/>
            </a:pPr>
            <a:r>
              <a:rPr lang="en-US" altLang="ko-KR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68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조 </a:t>
            </a:r>
            <a:r>
              <a:rPr lang="en-US" altLang="ko-KR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(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협회 설립</a:t>
            </a:r>
            <a:r>
              <a:rPr lang="en-US" altLang="ko-KR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) 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엘리베이터 운영사는 엘리베이터 안전업계의 건실한 발전과 엘리베이터 운영업체의 공동 </a:t>
            </a:r>
            <a:endParaRPr lang="en-US" altLang="ko-KR" sz="20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  <a:cs typeface="Times New Roman"/>
            </a:endParaRPr>
          </a:p>
          <a:p>
            <a:pPr marL="568951" lvl="1" indent="0">
              <a:buNone/>
            </a:pP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이해관계를 위해 엘리베이터 </a:t>
            </a:r>
            <a:r>
              <a:rPr lang="ko-KR" altLang="en-US" sz="2000" b="0" dirty="0" err="1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운영사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 연합을 설립할 수 있다</a:t>
            </a:r>
            <a:r>
              <a:rPr lang="en-US" altLang="ko-KR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. (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이하 </a:t>
            </a:r>
            <a:r>
              <a:rPr lang="en-US" altLang="ko-KR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“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협회</a:t>
            </a:r>
            <a:r>
              <a:rPr lang="en-US" altLang="ko-KR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”</a:t>
            </a:r>
            <a:r>
              <a:rPr lang="ko-KR" altLang="en-US" sz="2000" b="0" dirty="0" err="1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라함</a:t>
            </a:r>
            <a:r>
              <a:rPr lang="en-US" altLang="ko-KR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) 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 </a:t>
            </a:r>
            <a:endParaRPr lang="en-US" sz="20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  <a:cs typeface="Times New Roman"/>
            </a:endParaRPr>
          </a:p>
          <a:p>
            <a:pPr marL="0" indent="0">
              <a:buNone/>
            </a:pPr>
            <a:endParaRPr lang="en-US" sz="1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  <a:cs typeface="Times New Roman"/>
            </a:endParaRPr>
          </a:p>
          <a:p>
            <a:pPr marL="0" indent="0">
              <a:buNone/>
            </a:pPr>
            <a:endParaRPr lang="en-US" sz="1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  <a:cs typeface="Times New Roman"/>
            </a:endParaRPr>
          </a:p>
          <a:p>
            <a:pPr marL="0" indent="0">
              <a:buNone/>
            </a:pPr>
            <a:endParaRPr lang="en-US" altLang="ko-KR" sz="6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  <a:cs typeface="Times New Roman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주요활동</a:t>
            </a:r>
            <a:endParaRPr lang="en-US" altLang="ko-KR" sz="20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  <a:cs typeface="Times New Roman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대중에 대한 안전 캠페인</a:t>
            </a:r>
            <a:endParaRPr lang="en-US" altLang="ko-KR" sz="20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  <a:cs typeface="Times New Roman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정책 및 법 개선</a:t>
            </a:r>
            <a:endParaRPr lang="en-US" altLang="ko-KR" sz="20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  <a:cs typeface="Times New Roman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교육</a:t>
            </a:r>
            <a:endParaRPr lang="en-US" altLang="ko-KR" sz="20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  <a:cs typeface="Times New Roman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ko-KR" altLang="en-US" sz="2000" b="0" dirty="0" smtClean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엘리베이터 엑스포 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등 행사 지원</a:t>
            </a:r>
            <a:endParaRPr lang="en-US" altLang="ko-KR" sz="20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  <a:cs typeface="Times New Roman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산업 및 기술 교류</a:t>
            </a:r>
            <a:endParaRPr lang="en-US" altLang="ko-KR" sz="20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  <a:cs typeface="Times New Roman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회원사간 </a:t>
            </a:r>
            <a:r>
              <a:rPr lang="ko-KR" altLang="en-US" sz="2000" b="0" dirty="0" smtClean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엘리베이터 및 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에스컬레이터 부품의 온라인 판매</a:t>
            </a:r>
            <a:endParaRPr lang="en-US" altLang="ko-KR" sz="20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  <a:cs typeface="Times New Roman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altLang="ko-KR" sz="4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  <a:cs typeface="Times New Roman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AU" sz="8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1800" b="0" kern="120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r>
              <a:rPr lang="en-US" sz="1800" b="0" kern="12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15-09-2021                                   Graham Worthington                                                   11</a:t>
            </a:r>
          </a:p>
          <a:p>
            <a:pPr marL="0" indent="0">
              <a:buNone/>
            </a:pPr>
            <a:endParaRPr lang="en-AU" sz="32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AU" sz="32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AU" sz="32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AU" sz="32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1200" b="0" kern="120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2000" b="0" kern="120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AU" sz="32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en-GB" sz="32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 </a:t>
            </a:r>
            <a:endParaRPr lang="en-AU" sz="32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>
              <a:buNone/>
            </a:pPr>
            <a:endParaRPr lang="en-AU" sz="1100" dirty="0">
              <a:solidFill>
                <a:schemeClr val="tx1"/>
              </a:solidFill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2203182-F9D8-4559-B37E-20E6B03DD668}"/>
              </a:ext>
            </a:extLst>
          </p:cNvPr>
          <p:cNvSpPr txBox="1">
            <a:spLocks/>
          </p:cNvSpPr>
          <p:nvPr/>
        </p:nvSpPr>
        <p:spPr bwMode="auto">
          <a:xfrm>
            <a:off x="3468211" y="124272"/>
            <a:ext cx="11704320" cy="16256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30046" tIns="65023" rIns="130046" bIns="65023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63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63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63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63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63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650230" algn="ctr" rtl="0" fontAlgn="base">
              <a:spcBef>
                <a:spcPct val="0"/>
              </a:spcBef>
              <a:spcAft>
                <a:spcPct val="0"/>
              </a:spcAft>
              <a:defRPr sz="63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1300460" algn="ctr" rtl="0" fontAlgn="base">
              <a:spcBef>
                <a:spcPct val="0"/>
              </a:spcBef>
              <a:spcAft>
                <a:spcPct val="0"/>
              </a:spcAft>
              <a:defRPr sz="63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950690" algn="ctr" rtl="0" fontAlgn="base">
              <a:spcBef>
                <a:spcPct val="0"/>
              </a:spcBef>
              <a:spcAft>
                <a:spcPct val="0"/>
              </a:spcAft>
              <a:defRPr sz="63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2600919" algn="ctr" rtl="0" fontAlgn="base">
              <a:spcBef>
                <a:spcPct val="0"/>
              </a:spcBef>
              <a:spcAft>
                <a:spcPct val="0"/>
              </a:spcAft>
              <a:defRPr sz="63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pPr algn="l"/>
            <a:r>
              <a:rPr lang="ko-KR" altLang="en-US" sz="4800" kern="0" dirty="0">
                <a:solidFill>
                  <a:schemeClr val="tx1"/>
                </a:solidFill>
                <a:effectLst/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아태지역 규정</a:t>
            </a:r>
            <a:r>
              <a:rPr lang="en-US" altLang="ko-KR" sz="4800" kern="0" dirty="0">
                <a:solidFill>
                  <a:schemeClr val="tx1"/>
                </a:solidFill>
                <a:effectLst/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, </a:t>
            </a:r>
            <a:r>
              <a:rPr lang="ko-KR" altLang="en-US" sz="4800" kern="0" dirty="0">
                <a:solidFill>
                  <a:schemeClr val="tx1"/>
                </a:solidFill>
                <a:effectLst/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표준 및 안전</a:t>
            </a:r>
            <a:endParaRPr lang="en-AU" sz="4800" kern="0" dirty="0">
              <a:solidFill>
                <a:schemeClr val="tx1"/>
              </a:solidFill>
              <a:effectLst/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2852403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7" end="3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11450" y="1420813"/>
            <a:ext cx="14008100" cy="6840760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AU" sz="7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ko-KR" altLang="en-US" sz="2800" u="sng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마카오</a:t>
            </a:r>
            <a:endParaRPr lang="en-GB" sz="2800" u="sng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GB" sz="1400" u="sng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ko-KR" altLang="en-US" sz="2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규제기구 </a:t>
            </a:r>
            <a:r>
              <a:rPr lang="en-US" altLang="ko-KR" sz="2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: </a:t>
            </a:r>
            <a:r>
              <a:rPr lang="ko-KR" altLang="en-US" sz="2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국토</a:t>
            </a:r>
            <a:r>
              <a:rPr lang="en-US" altLang="ko-KR" sz="2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, </a:t>
            </a:r>
            <a:r>
              <a:rPr lang="ko-KR" altLang="en-US" sz="2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공공사업</a:t>
            </a:r>
            <a:r>
              <a:rPr lang="en-US" altLang="ko-KR" sz="2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, </a:t>
            </a:r>
            <a:r>
              <a:rPr lang="ko-KR" altLang="en-US" sz="2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교통</a:t>
            </a:r>
            <a:r>
              <a:rPr lang="en-AU" altLang="ko-KR" sz="2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(DSSOPT)</a:t>
            </a:r>
            <a:endParaRPr lang="en-AU" sz="200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AU" sz="12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개발품질원</a:t>
            </a:r>
            <a:r>
              <a:rPr lang="en-US" altLang="ko-KR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(IDQ)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이 국가 규정 수립을 위한 작업에 착수</a:t>
            </a:r>
            <a:r>
              <a:rPr lang="en-US" altLang="ko-KR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. 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자원 부족 및 방향성의 부재로 현재까지 진전은 더딤</a:t>
            </a:r>
            <a:r>
              <a:rPr lang="en-US" altLang="ko-KR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. </a:t>
            </a:r>
          </a:p>
          <a:p>
            <a:pPr marL="0" indent="0">
              <a:buNone/>
            </a:pPr>
            <a:r>
              <a:rPr lang="en-US" altLang="ko-KR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     PALEA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가 </a:t>
            </a:r>
            <a:r>
              <a:rPr lang="en-AU" altLang="ko-KR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ISO 8100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을 통해 </a:t>
            </a:r>
            <a:r>
              <a:rPr lang="en-US" altLang="ko-KR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IDQ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을 지원하려고 함</a:t>
            </a:r>
            <a:r>
              <a:rPr lang="en-US" altLang="ko-KR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. 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현재 결정된 계획은 없음</a:t>
            </a:r>
            <a:r>
              <a:rPr lang="en-US" altLang="ko-KR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. 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</a:t>
            </a:r>
            <a:r>
              <a:rPr lang="en-US" altLang="ko-KR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</a:t>
            </a:r>
            <a:endParaRPr lang="en-AU" sz="20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r>
              <a:rPr lang="en-AU" altLang="ko-KR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U.S 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컨설턴트 및 미국자금지원 카지노를 통해 </a:t>
            </a:r>
            <a:r>
              <a:rPr lang="en-US" altLang="ko-KR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ANSI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와 함께 현재 대부분의 국제규정이 수용</a:t>
            </a:r>
            <a:r>
              <a:rPr lang="en-US" altLang="ko-KR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. </a:t>
            </a:r>
          </a:p>
          <a:p>
            <a:endParaRPr lang="en-AU" sz="20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AU" sz="20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ko-KR" altLang="en-US" sz="2800" u="sng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말레이시아</a:t>
            </a:r>
            <a:endParaRPr lang="en-GB" sz="2800" u="sng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GB" sz="2000" u="sng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ko-KR" altLang="en-US" sz="2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규제기구 </a:t>
            </a:r>
            <a:r>
              <a:rPr lang="en-GB" sz="2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:  </a:t>
            </a:r>
            <a:r>
              <a:rPr lang="ko-KR" altLang="en-US" sz="2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안전 보건부</a:t>
            </a:r>
            <a:r>
              <a:rPr lang="en-GB" sz="2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(DOSH)</a:t>
            </a:r>
          </a:p>
          <a:p>
            <a:pPr marL="0" indent="0">
              <a:buNone/>
            </a:pPr>
            <a:endParaRPr lang="en-AU" sz="10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r>
              <a:rPr lang="en-GB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EN81-20 &amp; EN81-50 ( MS EN81-20 &amp; 50)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가 보건부로부터 승인을 받고</a:t>
            </a:r>
            <a:r>
              <a:rPr lang="en-US" altLang="ko-KR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, 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두 표준 모두 </a:t>
            </a:r>
            <a:r>
              <a:rPr lang="en-US" altLang="ko-KR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DSM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에서 활용</a:t>
            </a:r>
            <a:endParaRPr lang="en-GB" sz="20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검사기관 및 업계 구성원들이 건물 및 소방안전 규정에 영향을 미치는 변화를 준비하고 있는 관계로 </a:t>
            </a:r>
            <a:r>
              <a:rPr lang="en-US" altLang="ko-KR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2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년 동안 완전한 실행이 진행되지 않을 것 </a:t>
            </a:r>
            <a:endParaRPr lang="en-GB" sz="20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GB" sz="20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  <a:cs typeface="Times New Roman"/>
            </a:endParaRPr>
          </a:p>
          <a:p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소방안전규정은 말레이시아 법으로 </a:t>
            </a:r>
            <a:r>
              <a:rPr lang="en-GB" altLang="ko-KR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EN81-58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를 단기간 내에 수용하기란 어려울 것으로 보임</a:t>
            </a:r>
            <a:r>
              <a:rPr lang="en-US" altLang="ko-KR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.</a:t>
            </a:r>
            <a:endParaRPr lang="en-US" sz="2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3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r>
              <a:rPr lang="en-US" sz="1800" b="0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15-09-2021                                    Graham Worthington                                                  12</a:t>
            </a:r>
          </a:p>
          <a:p>
            <a:pPr marL="0" indent="0">
              <a:buNone/>
            </a:pPr>
            <a:endParaRPr lang="en-AU" sz="32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AU" sz="32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AU" sz="32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AU" sz="32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12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2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AU" sz="32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en-GB" sz="32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 </a:t>
            </a:r>
            <a:endParaRPr lang="en-AU" sz="32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>
              <a:buNone/>
            </a:pPr>
            <a:endParaRPr lang="en-AU" sz="1100" dirty="0"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0C3E9E9-AA90-43C5-B7F8-D2C0A10202B6}"/>
              </a:ext>
            </a:extLst>
          </p:cNvPr>
          <p:cNvSpPr txBox="1">
            <a:spLocks/>
          </p:cNvSpPr>
          <p:nvPr/>
        </p:nvSpPr>
        <p:spPr bwMode="auto">
          <a:xfrm>
            <a:off x="3468211" y="124272"/>
            <a:ext cx="11704320" cy="16256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30046" tIns="65023" rIns="130046" bIns="65023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63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63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63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63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63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650230" algn="ctr" rtl="0" fontAlgn="base">
              <a:spcBef>
                <a:spcPct val="0"/>
              </a:spcBef>
              <a:spcAft>
                <a:spcPct val="0"/>
              </a:spcAft>
              <a:defRPr sz="63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1300460" algn="ctr" rtl="0" fontAlgn="base">
              <a:spcBef>
                <a:spcPct val="0"/>
              </a:spcBef>
              <a:spcAft>
                <a:spcPct val="0"/>
              </a:spcAft>
              <a:defRPr sz="63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950690" algn="ctr" rtl="0" fontAlgn="base">
              <a:spcBef>
                <a:spcPct val="0"/>
              </a:spcBef>
              <a:spcAft>
                <a:spcPct val="0"/>
              </a:spcAft>
              <a:defRPr sz="63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2600919" algn="ctr" rtl="0" fontAlgn="base">
              <a:spcBef>
                <a:spcPct val="0"/>
              </a:spcBef>
              <a:spcAft>
                <a:spcPct val="0"/>
              </a:spcAft>
              <a:defRPr sz="63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pPr algn="l"/>
            <a:r>
              <a:rPr lang="ko-KR" altLang="en-US" sz="4800" kern="0" dirty="0">
                <a:solidFill>
                  <a:schemeClr val="tx1"/>
                </a:solidFill>
                <a:effectLst/>
              </a:rPr>
              <a:t>아태지역 규정</a:t>
            </a:r>
            <a:r>
              <a:rPr lang="en-US" altLang="ko-KR" sz="4800" kern="0" dirty="0">
                <a:solidFill>
                  <a:schemeClr val="tx1"/>
                </a:solidFill>
                <a:effectLst/>
              </a:rPr>
              <a:t>, </a:t>
            </a:r>
            <a:r>
              <a:rPr lang="ko-KR" altLang="en-US" sz="4800" kern="0" dirty="0">
                <a:solidFill>
                  <a:schemeClr val="tx1"/>
                </a:solidFill>
                <a:effectLst/>
              </a:rPr>
              <a:t>표준 및 안전</a:t>
            </a:r>
            <a:endParaRPr lang="en-AU" sz="4800" kern="0" dirty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5876889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7" end="2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15996" y="1432956"/>
            <a:ext cx="14003553" cy="7200800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AU" sz="7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AU" sz="7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ko-KR" altLang="en-US" sz="2400" u="sng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필리핀</a:t>
            </a:r>
            <a:endParaRPr lang="en-GB" sz="2400" u="sng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GB" sz="900" u="sng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ko-KR" altLang="en-US" sz="2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규제기구</a:t>
            </a:r>
            <a:r>
              <a:rPr lang="en-GB" sz="2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: </a:t>
            </a:r>
            <a:r>
              <a:rPr lang="ko-KR" altLang="en-US" sz="2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필리핀 공공사업 및 고속도로부</a:t>
            </a:r>
            <a:r>
              <a:rPr lang="en-AU" sz="2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(DPWH) </a:t>
            </a:r>
          </a:p>
          <a:p>
            <a:pPr marL="0" indent="0">
              <a:buNone/>
            </a:pPr>
            <a:r>
              <a:rPr lang="en-AU" sz="2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	    </a:t>
            </a:r>
            <a:r>
              <a:rPr lang="ko-KR" altLang="en-US" sz="2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필리핀 국가건물규정</a:t>
            </a:r>
            <a:r>
              <a:rPr lang="en-AU" sz="2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(NBC)</a:t>
            </a:r>
          </a:p>
          <a:p>
            <a:pPr marL="0" indent="0">
              <a:buNone/>
            </a:pPr>
            <a:endParaRPr lang="en-AU" sz="9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r>
              <a:rPr lang="en-US" altLang="ko-KR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NBC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하에서 발표된 </a:t>
            </a:r>
            <a:r>
              <a:rPr lang="en-US" altLang="ko-KR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PSME 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및</a:t>
            </a:r>
            <a:r>
              <a:rPr lang="en-US" altLang="ko-KR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 ASME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가 국가표준으로 제안됨</a:t>
            </a:r>
            <a:r>
              <a:rPr lang="en-US" altLang="ko-KR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. 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실제로는 대부분 국제 규정 및 표준이 수용됨</a:t>
            </a:r>
            <a:endParaRPr lang="en-US" sz="20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  <a:cs typeface="Times New Roman"/>
            </a:endParaRPr>
          </a:p>
          <a:p>
            <a:pPr marL="0" indent="0">
              <a:buNone/>
            </a:pPr>
            <a:r>
              <a:rPr lang="en-US" sz="14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 </a:t>
            </a:r>
          </a:p>
          <a:p>
            <a:r>
              <a:rPr lang="en-GB" altLang="ko-KR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EN 81 -20 &amp; 50 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및 </a:t>
            </a:r>
            <a:r>
              <a:rPr lang="en-GB" altLang="ko-KR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EN 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규정 의 도입에 대한 이해관계자의 관심</a:t>
            </a:r>
            <a:r>
              <a:rPr lang="en-US" altLang="ko-KR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. </a:t>
            </a:r>
            <a:r>
              <a:rPr lang="ko-KR" altLang="en-US" sz="2000" b="0" dirty="0" smtClean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엘리베이터 산업 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지원을 위한 </a:t>
            </a:r>
            <a:r>
              <a:rPr lang="ko-KR" altLang="en-US" sz="2000" b="0" dirty="0" smtClean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엘리베이터 협회의 </a:t>
            </a:r>
            <a:endParaRPr lang="en-US" altLang="ko-KR" sz="20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en-US" altLang="ko-KR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    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설립의 장점에 대한 비공식 논의가 있었음</a:t>
            </a:r>
            <a:r>
              <a:rPr lang="en-US" altLang="ko-KR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. </a:t>
            </a:r>
            <a:endParaRPr lang="en-GB" sz="20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endParaRPr lang="en-GB" sz="20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endParaRPr lang="en-GB" sz="11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ko-KR" altLang="en-US" sz="2400" u="sng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태국</a:t>
            </a:r>
            <a:endParaRPr lang="en-GB" sz="2400" u="sng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altLang="ko-KR" sz="200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ko-KR" altLang="en-US" sz="2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규제기구 </a:t>
            </a:r>
            <a:r>
              <a:rPr lang="en-GB" sz="2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: </a:t>
            </a:r>
            <a:r>
              <a:rPr lang="ko-KR" altLang="en-US" sz="2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공공사업 및 도시</a:t>
            </a:r>
            <a:r>
              <a:rPr lang="en-US" altLang="ko-KR" sz="2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&amp;</a:t>
            </a:r>
            <a:r>
              <a:rPr lang="ko-KR" altLang="en-US" sz="2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국가계획부</a:t>
            </a:r>
            <a:r>
              <a:rPr lang="en-AU" sz="2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(DPT)</a:t>
            </a:r>
          </a:p>
          <a:p>
            <a:pPr marL="0" indent="0">
              <a:buNone/>
            </a:pPr>
            <a:endParaRPr lang="en-AU" sz="10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ko-KR" altLang="en-US" sz="2000" b="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 pitchFamily="18" charset="0"/>
              </a:rPr>
              <a:t>태국은 자체적으로 </a:t>
            </a:r>
            <a:r>
              <a:rPr lang="ko-KR" altLang="en-US" sz="2000" b="0" dirty="0" smtClean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 pitchFamily="18" charset="0"/>
              </a:rPr>
              <a:t>국가 엘리베이터 및 </a:t>
            </a:r>
            <a:r>
              <a:rPr lang="ko-KR" altLang="en-US" sz="2000" b="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 pitchFamily="18" charset="0"/>
              </a:rPr>
              <a:t>엘리베이터 규정이 없음</a:t>
            </a:r>
            <a:r>
              <a:rPr lang="en-US" altLang="ko-KR" sz="2000" b="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 pitchFamily="18" charset="0"/>
              </a:rPr>
              <a:t>. </a:t>
            </a:r>
            <a:r>
              <a:rPr lang="ko-KR" altLang="en-US" sz="2000" b="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 pitchFamily="18" charset="0"/>
              </a:rPr>
              <a:t>대부분 </a:t>
            </a:r>
            <a:r>
              <a:rPr lang="en-AU" altLang="ko-KR" sz="2000" b="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 pitchFamily="18" charset="0"/>
              </a:rPr>
              <a:t>EN81-20 / 50</a:t>
            </a:r>
            <a:r>
              <a:rPr lang="ko-KR" altLang="en-US" sz="2000" b="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 pitchFamily="18" charset="0"/>
              </a:rPr>
              <a:t>을 포함한 국제 규정을 사용</a:t>
            </a:r>
            <a:endParaRPr lang="en-AU" sz="2000" b="0" dirty="0">
              <a:solidFill>
                <a:prstClr val="black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None/>
            </a:pPr>
            <a:endParaRPr lang="en-US" sz="20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태국엔지니어링연구소연합이 국가 규정 수립을 위한 업무를 추진하고 있음</a:t>
            </a:r>
            <a:r>
              <a:rPr lang="en-US" altLang="ko-KR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. </a:t>
            </a:r>
            <a:endParaRPr lang="en-US" sz="20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ko-KR" altLang="en-US" sz="2000" b="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 pitchFamily="18" charset="0"/>
              </a:rPr>
              <a:t>규제관계자 및 업계 구성원과 함께 한 이전 </a:t>
            </a:r>
            <a:r>
              <a:rPr lang="en-US" altLang="ko-KR" sz="2000" b="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 pitchFamily="18" charset="0"/>
              </a:rPr>
              <a:t>PALEA </a:t>
            </a:r>
            <a:r>
              <a:rPr lang="ko-KR" altLang="en-US" sz="2000" b="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 pitchFamily="18" charset="0"/>
              </a:rPr>
              <a:t>방콕회의에서 </a:t>
            </a:r>
            <a:r>
              <a:rPr lang="en-US" altLang="ko-KR" sz="2000" b="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 pitchFamily="18" charset="0"/>
              </a:rPr>
              <a:t>PALEA</a:t>
            </a:r>
            <a:r>
              <a:rPr lang="ko-KR" altLang="en-US" sz="2000" b="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 pitchFamily="18" charset="0"/>
              </a:rPr>
              <a:t>가 지원하게 될 </a:t>
            </a:r>
            <a:r>
              <a:rPr lang="en-AU" altLang="ko-KR" sz="2000" b="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 pitchFamily="18" charset="0"/>
              </a:rPr>
              <a:t>EN81-20 / 50  (ISO 8100)</a:t>
            </a:r>
            <a:r>
              <a:rPr lang="ko-KR" altLang="en-US" sz="2000" b="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 pitchFamily="18" charset="0"/>
              </a:rPr>
              <a:t>에 대한 많은 관심이 표명되었음</a:t>
            </a:r>
            <a:r>
              <a:rPr lang="en-US" altLang="ko-KR" sz="2000" b="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 pitchFamily="18" charset="0"/>
              </a:rPr>
              <a:t>. </a:t>
            </a:r>
            <a:endParaRPr lang="en-AU" sz="20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endParaRPr lang="en-GB" sz="6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7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  <a:cs typeface="Times New Roman"/>
            </a:endParaRPr>
          </a:p>
          <a:p>
            <a:pPr marL="0" indent="0">
              <a:buNone/>
            </a:pPr>
            <a:r>
              <a:rPr lang="en-US" sz="1800" b="0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15-09-2021                                   Graham Worthington                                                   13</a:t>
            </a:r>
          </a:p>
          <a:p>
            <a:pPr marL="0" indent="0">
              <a:buNone/>
            </a:pPr>
            <a:r>
              <a:rPr lang="en-AU" sz="32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</a:t>
            </a:r>
          </a:p>
          <a:p>
            <a:pPr marL="0" indent="0">
              <a:buNone/>
            </a:pPr>
            <a:endParaRPr lang="en-AU" sz="32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AU" sz="32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AU" sz="32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12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18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2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AU" sz="32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en-GB" sz="32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 </a:t>
            </a:r>
            <a:endParaRPr lang="en-AU" sz="32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>
              <a:buNone/>
            </a:pPr>
            <a:endParaRPr lang="en-AU" sz="1100" dirty="0"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E9E69C2-4F18-4239-8A26-4FE2A84EA137}"/>
              </a:ext>
            </a:extLst>
          </p:cNvPr>
          <p:cNvSpPr txBox="1">
            <a:spLocks/>
          </p:cNvSpPr>
          <p:nvPr/>
        </p:nvSpPr>
        <p:spPr bwMode="auto">
          <a:xfrm>
            <a:off x="3468211" y="124272"/>
            <a:ext cx="11704320" cy="16256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30046" tIns="65023" rIns="130046" bIns="65023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63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63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63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63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63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650230" algn="ctr" rtl="0" fontAlgn="base">
              <a:spcBef>
                <a:spcPct val="0"/>
              </a:spcBef>
              <a:spcAft>
                <a:spcPct val="0"/>
              </a:spcAft>
              <a:defRPr sz="63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1300460" algn="ctr" rtl="0" fontAlgn="base">
              <a:spcBef>
                <a:spcPct val="0"/>
              </a:spcBef>
              <a:spcAft>
                <a:spcPct val="0"/>
              </a:spcAft>
              <a:defRPr sz="63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950690" algn="ctr" rtl="0" fontAlgn="base">
              <a:spcBef>
                <a:spcPct val="0"/>
              </a:spcBef>
              <a:spcAft>
                <a:spcPct val="0"/>
              </a:spcAft>
              <a:defRPr sz="63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2600919" algn="ctr" rtl="0" fontAlgn="base">
              <a:spcBef>
                <a:spcPct val="0"/>
              </a:spcBef>
              <a:spcAft>
                <a:spcPct val="0"/>
              </a:spcAft>
              <a:defRPr sz="63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pPr algn="l"/>
            <a:r>
              <a:rPr lang="ko-KR" altLang="en-US" sz="4800" kern="0" dirty="0">
                <a:solidFill>
                  <a:schemeClr val="tx1"/>
                </a:solidFill>
                <a:effectLst/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아태지역 규정</a:t>
            </a:r>
            <a:r>
              <a:rPr lang="en-US" altLang="ko-KR" sz="4800" kern="0" dirty="0">
                <a:solidFill>
                  <a:schemeClr val="tx1"/>
                </a:solidFill>
                <a:effectLst/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, </a:t>
            </a:r>
            <a:r>
              <a:rPr lang="ko-KR" altLang="en-US" sz="4800" kern="0" dirty="0">
                <a:solidFill>
                  <a:schemeClr val="tx1"/>
                </a:solidFill>
                <a:effectLst/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표준 및 안전</a:t>
            </a:r>
            <a:endParaRPr lang="en-AU" sz="4800" kern="0" dirty="0">
              <a:solidFill>
                <a:schemeClr val="tx1"/>
              </a:solidFill>
              <a:effectLst/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8703281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2" end="3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10387" y="4867275"/>
            <a:ext cx="2330202" cy="32295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18181" y="1432773"/>
            <a:ext cx="11568574" cy="698477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ko-KR" altLang="en-US" sz="2800" u="sng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싱가포르</a:t>
            </a:r>
            <a:endParaRPr lang="en-GB" sz="2800" u="sng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GB" sz="1200" u="sng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ko-KR" altLang="en-US" sz="2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규제기구</a:t>
            </a:r>
            <a:r>
              <a:rPr lang="en-GB" sz="2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: </a:t>
            </a:r>
            <a:r>
              <a:rPr lang="ko-KR" altLang="en-US" sz="2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싱가포르 국제기업청</a:t>
            </a:r>
            <a:r>
              <a:rPr lang="en-AU" sz="2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(IE Singapore)</a:t>
            </a:r>
          </a:p>
          <a:p>
            <a:pPr marL="0" indent="0">
              <a:buNone/>
            </a:pPr>
            <a:endParaRPr lang="en-AU" sz="11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r>
              <a:rPr lang="en-AU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SS550:2020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이 발표되어 </a:t>
            </a:r>
            <a:r>
              <a:rPr lang="en-US" altLang="ko-KR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2021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년 </a:t>
            </a:r>
            <a:r>
              <a:rPr lang="en-US" altLang="ko-KR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7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월 </a:t>
            </a:r>
            <a:r>
              <a:rPr lang="en-US" altLang="ko-KR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1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일자로 발효</a:t>
            </a:r>
            <a:r>
              <a:rPr lang="en-AU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. 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개정안은</a:t>
            </a:r>
            <a:r>
              <a:rPr lang="en-AU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EN81-20 </a:t>
            </a:r>
            <a:r>
              <a:rPr 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/ 50</a:t>
            </a:r>
            <a:r>
              <a:rPr lang="en-GB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(ISO 8100 – 1&amp;2)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와 조율될 것임</a:t>
            </a:r>
            <a:r>
              <a:rPr 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.  </a:t>
            </a:r>
          </a:p>
          <a:p>
            <a:pPr marL="0" indent="0">
              <a:buNone/>
            </a:pPr>
            <a:endParaRPr lang="en-US" sz="10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에스컬레이터규정</a:t>
            </a:r>
            <a:r>
              <a:rPr 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SS 626 : 2017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는</a:t>
            </a:r>
            <a:r>
              <a:rPr 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EN 115-1:2008 + A1:2010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의 </a:t>
            </a:r>
            <a:r>
              <a:rPr lang="ko-KR" altLang="en-US" sz="2000" b="0" dirty="0" err="1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해석판</a:t>
            </a:r>
            <a:r>
              <a:rPr 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, 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일부 지역 요구조건을 포함</a:t>
            </a:r>
            <a:r>
              <a:rPr lang="en-US" altLang="ko-KR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.</a:t>
            </a:r>
            <a:r>
              <a:rPr 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                   </a:t>
            </a:r>
          </a:p>
          <a:p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작업안전 및 보건위원회는 </a:t>
            </a:r>
            <a:r>
              <a:rPr lang="en-US" altLang="ko-KR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“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전기 승객 및 물품 승강기의 유지보수에 대한 안전한 작업</a:t>
            </a:r>
            <a:r>
              <a:rPr lang="en-US" altLang="ko-KR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＂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을 발표</a:t>
            </a:r>
            <a:r>
              <a:rPr lang="en-US" altLang="ko-KR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. 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이는 인력부와 협력을 통해 이뤄짐</a:t>
            </a:r>
            <a:r>
              <a:rPr lang="en-US" altLang="ko-KR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. </a:t>
            </a:r>
            <a:endParaRPr lang="en-US" sz="20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  <a:cs typeface="Times New Roman"/>
            </a:endParaRPr>
          </a:p>
          <a:p>
            <a:pPr marL="0" indent="0">
              <a:spcAft>
                <a:spcPts val="0"/>
              </a:spcAft>
              <a:buNone/>
            </a:pPr>
            <a:endParaRPr lang="en-US" sz="18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BCA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는 </a:t>
            </a:r>
            <a:r>
              <a:rPr lang="en-US" altLang="ko-KR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263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페이지의 문서 건설환경 내에서 </a:t>
            </a:r>
            <a:r>
              <a:rPr lang="en-US" altLang="ko-KR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“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접근성에 대한 규정</a:t>
            </a:r>
            <a:r>
              <a:rPr lang="en-US" altLang="ko-KR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”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을 발표</a:t>
            </a:r>
            <a:r>
              <a:rPr lang="en-US" altLang="ko-KR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. 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이는 건설환경에서 모든 예측가능한 조건을 다루며 승강기에 대한 특별 세션을 담고 있다</a:t>
            </a:r>
            <a:r>
              <a:rPr lang="en-US" altLang="ko-KR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. </a:t>
            </a:r>
            <a:endParaRPr lang="en-US" sz="20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  <a:cs typeface="Times New Roman"/>
            </a:endParaRPr>
          </a:p>
          <a:p>
            <a:pPr marL="0" indent="0">
              <a:spcAft>
                <a:spcPts val="0"/>
              </a:spcAft>
              <a:buNone/>
            </a:pPr>
            <a:endParaRPr lang="en-US" sz="16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  <a:cs typeface="Times New Roman"/>
            </a:endParaRPr>
          </a:p>
          <a:p>
            <a:pPr algn="just">
              <a:spcAft>
                <a:spcPts val="800"/>
              </a:spcAft>
            </a:pPr>
            <a:r>
              <a:rPr lang="en-US" altLang="ko-KR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BCA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Arial" panose="020B0604020202020204" pitchFamily="34" charset="0"/>
              </a:rPr>
              <a:t>는 </a:t>
            </a:r>
            <a:r>
              <a:rPr lang="ko-KR" altLang="en-US" sz="2000" b="0" dirty="0" smtClean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Arial" panose="020B0604020202020204" pitchFamily="34" charset="0"/>
              </a:rPr>
              <a:t>엘리베이터 및 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Arial" panose="020B0604020202020204" pitchFamily="34" charset="0"/>
              </a:rPr>
              <a:t>에스컬레이터에 대한 원격 모니터링 시스템 설치를 위한 실행 규정의 초안을 작성했다</a:t>
            </a:r>
            <a:r>
              <a:rPr lang="en-US" altLang="ko-KR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Arial" panose="020B0604020202020204" pitchFamily="34" charset="0"/>
              </a:rPr>
              <a:t>. </a:t>
            </a:r>
            <a:endParaRPr lang="en-SG" sz="20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Arial" panose="020B0604020202020204" pitchFamily="34" charset="0"/>
              </a:rPr>
              <a:t>BCA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Arial" panose="020B0604020202020204" pitchFamily="34" charset="0"/>
              </a:rPr>
              <a:t>는 업계 구성원 및 제 </a:t>
            </a:r>
            <a:r>
              <a:rPr lang="en-US" altLang="ko-KR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Arial" panose="020B0604020202020204" pitchFamily="34" charset="0"/>
              </a:rPr>
              <a:t>3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Arial" panose="020B0604020202020204" pitchFamily="34" charset="0"/>
              </a:rPr>
              <a:t>자와 협력하여 원격 유지보수를 효과적</a:t>
            </a:r>
            <a:r>
              <a:rPr lang="en-US" altLang="ko-KR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Arial" panose="020B0604020202020204" pitchFamily="34" charset="0"/>
              </a:rPr>
              <a:t>, 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Arial" panose="020B0604020202020204" pitchFamily="34" charset="0"/>
              </a:rPr>
              <a:t>효율적으로 그리고 안전하게 할 수 있는 방식을 모색하고 있다</a:t>
            </a:r>
            <a:r>
              <a:rPr lang="en-US" altLang="ko-KR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Arial" panose="020B0604020202020204" pitchFamily="34" charset="0"/>
              </a:rPr>
              <a:t>. </a:t>
            </a:r>
            <a:endParaRPr lang="en-US" sz="10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  <a:cs typeface="Times New Roman"/>
            </a:endParaRPr>
          </a:p>
          <a:p>
            <a:pPr>
              <a:spcAft>
                <a:spcPts val="0"/>
              </a:spcAft>
            </a:pPr>
            <a:endParaRPr lang="en-US" sz="10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  <a:cs typeface="Times New Roman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18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r>
              <a:rPr lang="en-US" sz="1800" b="0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15-09-2021                                     Graham Worthington                                      14</a:t>
            </a:r>
          </a:p>
          <a:p>
            <a:pPr marL="0" indent="0">
              <a:buNone/>
            </a:pPr>
            <a:endParaRPr lang="en-AU" sz="32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AU" sz="32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AU" sz="32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AU" sz="32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12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2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AU" sz="32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en-GB" sz="32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 </a:t>
            </a:r>
            <a:endParaRPr lang="en-AU" sz="32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>
              <a:buNone/>
            </a:pPr>
            <a:endParaRPr lang="en-AU" sz="1100" dirty="0"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22D1074-BE9F-4E0F-A5CE-88DF670F1922}"/>
              </a:ext>
            </a:extLst>
          </p:cNvPr>
          <p:cNvSpPr txBox="1">
            <a:spLocks/>
          </p:cNvSpPr>
          <p:nvPr/>
        </p:nvSpPr>
        <p:spPr bwMode="auto">
          <a:xfrm>
            <a:off x="3468211" y="103560"/>
            <a:ext cx="11704320" cy="16256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30046" tIns="65023" rIns="130046" bIns="65023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63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63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63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63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63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650230" algn="ctr" rtl="0" fontAlgn="base">
              <a:spcBef>
                <a:spcPct val="0"/>
              </a:spcBef>
              <a:spcAft>
                <a:spcPct val="0"/>
              </a:spcAft>
              <a:defRPr sz="63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1300460" algn="ctr" rtl="0" fontAlgn="base">
              <a:spcBef>
                <a:spcPct val="0"/>
              </a:spcBef>
              <a:spcAft>
                <a:spcPct val="0"/>
              </a:spcAft>
              <a:defRPr sz="63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950690" algn="ctr" rtl="0" fontAlgn="base">
              <a:spcBef>
                <a:spcPct val="0"/>
              </a:spcBef>
              <a:spcAft>
                <a:spcPct val="0"/>
              </a:spcAft>
              <a:defRPr sz="63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2600919" algn="ctr" rtl="0" fontAlgn="base">
              <a:spcBef>
                <a:spcPct val="0"/>
              </a:spcBef>
              <a:spcAft>
                <a:spcPct val="0"/>
              </a:spcAft>
              <a:defRPr sz="63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pPr algn="l"/>
            <a:r>
              <a:rPr lang="ko-KR" altLang="en-US" sz="4800" kern="0" dirty="0">
                <a:solidFill>
                  <a:schemeClr val="tx1"/>
                </a:solidFill>
                <a:effectLst/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아태지역 규정</a:t>
            </a:r>
            <a:r>
              <a:rPr lang="en-US" altLang="ko-KR" sz="4800" kern="0" dirty="0">
                <a:solidFill>
                  <a:schemeClr val="tx1"/>
                </a:solidFill>
                <a:effectLst/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, </a:t>
            </a:r>
            <a:r>
              <a:rPr lang="ko-KR" altLang="en-US" sz="4800" kern="0" dirty="0">
                <a:solidFill>
                  <a:schemeClr val="tx1"/>
                </a:solidFill>
                <a:effectLst/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표준 및 안전</a:t>
            </a:r>
            <a:endParaRPr lang="en-AU" sz="4800" kern="0" dirty="0">
              <a:solidFill>
                <a:schemeClr val="tx1"/>
              </a:solidFill>
              <a:effectLst/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8703281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23806" y="1428732"/>
            <a:ext cx="13995743" cy="7560840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AU" sz="6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ko-KR" altLang="en-US" sz="2400" u="sng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대만</a:t>
            </a:r>
            <a:r>
              <a:rPr lang="en-US" altLang="ko-KR" sz="2400" u="sng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, </a:t>
            </a:r>
            <a:r>
              <a:rPr lang="ko-KR" altLang="en-US" sz="2400" u="sng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중국</a:t>
            </a:r>
            <a:endParaRPr lang="en-GB" sz="2400" u="sng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GB" sz="1050" u="sng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ko-KR" altLang="en-US" sz="18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규제기구</a:t>
            </a:r>
            <a:r>
              <a:rPr lang="en-GB" sz="18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:</a:t>
            </a:r>
            <a:r>
              <a:rPr lang="ko-KR" altLang="en-US" sz="1800" i="1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표준</a:t>
            </a:r>
            <a:r>
              <a:rPr lang="en-US" altLang="ko-KR" sz="1800" i="1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, </a:t>
            </a:r>
            <a:r>
              <a:rPr lang="ko-KR" altLang="en-US" sz="1800" i="1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기상 및 검사국</a:t>
            </a:r>
            <a:r>
              <a:rPr lang="en-AU" sz="18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(BSMI)</a:t>
            </a:r>
          </a:p>
          <a:p>
            <a:pPr marL="0" indent="0">
              <a:buNone/>
            </a:pPr>
            <a:endParaRPr lang="en-AU" sz="14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r>
              <a:rPr lang="en-US" sz="18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EN 81-20 &amp; 50 (CNS 15827-20/50)</a:t>
            </a:r>
            <a:r>
              <a:rPr lang="ko-KR" altLang="en-US" sz="18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이 발표되었지만</a:t>
            </a:r>
            <a:r>
              <a:rPr lang="en-US" altLang="ko-KR" sz="18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, </a:t>
            </a:r>
            <a:r>
              <a:rPr lang="ko-KR" altLang="en-US" sz="18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의무사항은 아님</a:t>
            </a:r>
            <a:r>
              <a:rPr lang="en-US" altLang="ko-KR" sz="18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. </a:t>
            </a:r>
            <a:endParaRPr lang="en-US" sz="18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  <a:cs typeface="Times New Roman"/>
            </a:endParaRPr>
          </a:p>
          <a:p>
            <a:pPr marL="0" indent="0">
              <a:buNone/>
            </a:pPr>
            <a:endParaRPr lang="en-US" sz="12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ko-KR" altLang="en-US" sz="18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신규 규정을 뒷받침 할 시험시설 개선</a:t>
            </a:r>
            <a:r>
              <a:rPr lang="en-US" altLang="ko-KR" sz="18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, </a:t>
            </a:r>
            <a:r>
              <a:rPr lang="ko-KR" altLang="en-US" sz="18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시험 계획 및 발표</a:t>
            </a:r>
            <a:r>
              <a:rPr lang="en-US" altLang="ko-KR" sz="18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, </a:t>
            </a:r>
            <a:r>
              <a:rPr lang="ko-KR" altLang="en-US" sz="18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자격문서 작업등으로 인해</a:t>
            </a:r>
            <a:r>
              <a:rPr lang="en-US" altLang="ko-KR" sz="18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, </a:t>
            </a:r>
            <a:r>
              <a:rPr lang="ko-KR" altLang="en-US" sz="18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완전한 실행은 </a:t>
            </a:r>
            <a:r>
              <a:rPr lang="en-US" altLang="ko-KR" sz="18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2022</a:t>
            </a:r>
            <a:r>
              <a:rPr lang="ko-KR" altLang="en-US" sz="18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년에 가능할 </a:t>
            </a:r>
            <a:endParaRPr lang="en-US" altLang="ko-KR" sz="18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  <a:cs typeface="Times New Roman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US" altLang="ko-KR" sz="18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      </a:t>
            </a:r>
            <a:r>
              <a:rPr lang="ko-KR" altLang="en-US" sz="18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것으로 예상</a:t>
            </a:r>
            <a:r>
              <a:rPr lang="en-US" altLang="ko-KR" sz="18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.</a:t>
            </a:r>
            <a:endParaRPr lang="en-US" sz="18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  <a:cs typeface="Times New Roman"/>
            </a:endParaRPr>
          </a:p>
          <a:p>
            <a:pPr>
              <a:spcAft>
                <a:spcPts val="0"/>
              </a:spcAft>
            </a:pPr>
            <a:endParaRPr lang="en-US" sz="18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  <a:cs typeface="Times New Roman"/>
            </a:endParaRPr>
          </a:p>
          <a:p>
            <a:pPr marL="0" indent="0">
              <a:buNone/>
            </a:pPr>
            <a:r>
              <a:rPr lang="ko-KR" altLang="en-US" sz="2400" u="sng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베트남</a:t>
            </a:r>
            <a:endParaRPr lang="en-GB" sz="2400" u="sng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GB" sz="1050" u="sng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ko-KR" altLang="en-US" sz="18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규제기구</a:t>
            </a:r>
            <a:r>
              <a:rPr lang="en-GB" sz="18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:</a:t>
            </a:r>
            <a:r>
              <a:rPr lang="en-AU" sz="300" dirty="0"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</a:t>
            </a:r>
            <a:r>
              <a:rPr lang="ko-KR" altLang="en-US" sz="18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노동보훈사회부</a:t>
            </a:r>
            <a:r>
              <a:rPr lang="en-US" altLang="ko-KR" sz="18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</a:t>
            </a:r>
            <a:r>
              <a:rPr lang="en-AU" sz="18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(MOLISA)</a:t>
            </a:r>
          </a:p>
          <a:p>
            <a:pPr marL="0" indent="0">
              <a:buNone/>
            </a:pPr>
            <a:endParaRPr lang="en-AU" sz="8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r>
              <a:rPr lang="en-GB" sz="18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TCVN 6395 -20 &amp; 50 (EN81-20 &amp; 50)</a:t>
            </a:r>
            <a:r>
              <a:rPr lang="ko-KR" altLang="en-US" sz="18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가 </a:t>
            </a:r>
            <a:r>
              <a:rPr lang="en-GB" sz="18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TCVN 6395 – 1 &amp; 2</a:t>
            </a:r>
            <a:r>
              <a:rPr lang="ko-KR" altLang="en-US" sz="18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를 대체</a:t>
            </a:r>
            <a:endParaRPr lang="en-GB" sz="18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r>
              <a:rPr lang="en-GB" sz="18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TCVN MRL </a:t>
            </a:r>
            <a:r>
              <a:rPr lang="ko-KR" altLang="en-US" sz="18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및</a:t>
            </a:r>
            <a:r>
              <a:rPr lang="en-GB" sz="18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MMR </a:t>
            </a:r>
            <a:r>
              <a:rPr lang="ko-KR" altLang="en-US" sz="18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규제가 규정으로 병합</a:t>
            </a:r>
            <a:r>
              <a:rPr lang="en-GB" sz="18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</a:t>
            </a:r>
          </a:p>
          <a:p>
            <a:pPr marL="0" indent="0">
              <a:buNone/>
            </a:pPr>
            <a:r>
              <a:rPr lang="en-GB" sz="18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    </a:t>
            </a:r>
          </a:p>
          <a:p>
            <a:pPr marL="0" indent="0">
              <a:buNone/>
            </a:pPr>
            <a:r>
              <a:rPr lang="en-GB" sz="18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5</a:t>
            </a:r>
            <a:r>
              <a:rPr lang="ko-KR" altLang="en-US" sz="18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개의 규정이 </a:t>
            </a:r>
            <a:r>
              <a:rPr lang="en-US" altLang="ko-KR" sz="18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2020</a:t>
            </a:r>
            <a:r>
              <a:rPr lang="ko-KR" altLang="en-US" sz="18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년 </a:t>
            </a:r>
            <a:r>
              <a:rPr lang="en-US" altLang="ko-KR" sz="18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11</a:t>
            </a:r>
            <a:r>
              <a:rPr lang="ko-KR" altLang="en-US" sz="18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월 발표</a:t>
            </a:r>
            <a:endParaRPr lang="en-GB" sz="8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r>
              <a:rPr lang="en-AU" sz="18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TCVN 6397- 1:2020 ( EN115-1:2017) , TCVN 6396 - 21:2020 ( EN81-21:2014)</a:t>
            </a:r>
          </a:p>
          <a:p>
            <a:pPr marL="0" indent="0">
              <a:buNone/>
            </a:pPr>
            <a:r>
              <a:rPr lang="en-AU" sz="18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     TCVN 6396 - 22:2020 ( EN81-22:2014), TCVN 6396 - 31:2020 ( EN81-31:2010)</a:t>
            </a:r>
          </a:p>
          <a:p>
            <a:pPr marL="0" indent="0">
              <a:buNone/>
            </a:pPr>
            <a:r>
              <a:rPr lang="en-AU" sz="18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     TCVN 6396 - 43:2020 ( EN81-43:2009)</a:t>
            </a:r>
          </a:p>
          <a:p>
            <a:pPr marL="0" indent="0">
              <a:buNone/>
            </a:pPr>
            <a:endParaRPr lang="en-AU" sz="8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r>
              <a:rPr lang="en-GB" sz="18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TCVN  </a:t>
            </a:r>
            <a:r>
              <a:rPr lang="ko-KR" altLang="en-US" sz="18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는 엘리베이터 및 에스컬레이터에 대한</a:t>
            </a:r>
            <a:r>
              <a:rPr lang="en-GB" sz="18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26 EN </a:t>
            </a:r>
            <a:r>
              <a:rPr lang="ko-KR" altLang="en-US" sz="18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및</a:t>
            </a:r>
            <a:r>
              <a:rPr lang="en-GB" sz="18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ISO </a:t>
            </a:r>
            <a:r>
              <a:rPr lang="ko-KR" altLang="en-US" sz="18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규정을 도입</a:t>
            </a:r>
            <a:endParaRPr lang="en-US" altLang="ko-KR" sz="18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endParaRPr lang="en-US" sz="11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1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3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1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r>
              <a:rPr lang="en-US" sz="1600" b="0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15-09-2021                                     Graham Worthington                                                 15</a:t>
            </a:r>
          </a:p>
          <a:p>
            <a:pPr marL="0" indent="0">
              <a:buNone/>
            </a:pPr>
            <a:endParaRPr lang="en-AU" sz="28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AU" sz="28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AU" sz="28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11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18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AU" sz="28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en-GB" sz="28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 </a:t>
            </a:r>
            <a:endParaRPr lang="en-AU" sz="28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>
              <a:buNone/>
            </a:pPr>
            <a:endParaRPr lang="en-AU" sz="1050" dirty="0"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93392EA-F0DE-4352-BD07-8DAEA9CB68F3}"/>
              </a:ext>
            </a:extLst>
          </p:cNvPr>
          <p:cNvSpPr txBox="1">
            <a:spLocks/>
          </p:cNvSpPr>
          <p:nvPr/>
        </p:nvSpPr>
        <p:spPr bwMode="auto">
          <a:xfrm>
            <a:off x="3468211" y="103560"/>
            <a:ext cx="11704320" cy="16256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30046" tIns="65023" rIns="130046" bIns="65023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63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63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63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63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63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650230" algn="ctr" rtl="0" fontAlgn="base">
              <a:spcBef>
                <a:spcPct val="0"/>
              </a:spcBef>
              <a:spcAft>
                <a:spcPct val="0"/>
              </a:spcAft>
              <a:defRPr sz="63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1300460" algn="ctr" rtl="0" fontAlgn="base">
              <a:spcBef>
                <a:spcPct val="0"/>
              </a:spcBef>
              <a:spcAft>
                <a:spcPct val="0"/>
              </a:spcAft>
              <a:defRPr sz="63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950690" algn="ctr" rtl="0" fontAlgn="base">
              <a:spcBef>
                <a:spcPct val="0"/>
              </a:spcBef>
              <a:spcAft>
                <a:spcPct val="0"/>
              </a:spcAft>
              <a:defRPr sz="63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2600919" algn="ctr" rtl="0" fontAlgn="base">
              <a:spcBef>
                <a:spcPct val="0"/>
              </a:spcBef>
              <a:spcAft>
                <a:spcPct val="0"/>
              </a:spcAft>
              <a:defRPr sz="63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pPr algn="l"/>
            <a:r>
              <a:rPr lang="ko-KR" altLang="en-US" sz="4800" kern="0" dirty="0">
                <a:solidFill>
                  <a:schemeClr val="tx1"/>
                </a:solidFill>
                <a:effectLst/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아태지역 규정</a:t>
            </a:r>
            <a:r>
              <a:rPr lang="en-US" altLang="ko-KR" sz="4800" kern="0" dirty="0">
                <a:solidFill>
                  <a:schemeClr val="tx1"/>
                </a:solidFill>
                <a:effectLst/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, </a:t>
            </a:r>
            <a:r>
              <a:rPr lang="ko-KR" altLang="en-US" sz="4800" kern="0" dirty="0">
                <a:solidFill>
                  <a:schemeClr val="tx1"/>
                </a:solidFill>
                <a:effectLst/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표준 및 안전</a:t>
            </a:r>
            <a:endParaRPr lang="en-AU" sz="4800" kern="0" dirty="0">
              <a:solidFill>
                <a:schemeClr val="tx1"/>
              </a:solidFill>
              <a:effectLst/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8703281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4" end="3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8211" y="9952"/>
            <a:ext cx="11704320" cy="1420804"/>
          </a:xfrm>
        </p:spPr>
        <p:txBody>
          <a:bodyPr/>
          <a:lstStyle/>
          <a:p>
            <a:pPr algn="l"/>
            <a:r>
              <a:rPr lang="en-AU" sz="4800" dirty="0">
                <a:solidFill>
                  <a:schemeClr val="tx1"/>
                </a:solidFill>
                <a:effectLst/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EN 81 </a:t>
            </a:r>
            <a:r>
              <a:rPr lang="ko-KR" altLang="en-US" sz="4800" dirty="0">
                <a:solidFill>
                  <a:schemeClr val="tx1"/>
                </a:solidFill>
                <a:effectLst/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및 </a:t>
            </a:r>
            <a:r>
              <a:rPr lang="en-AU" sz="4800" dirty="0">
                <a:solidFill>
                  <a:schemeClr val="tx1"/>
                </a:solidFill>
                <a:effectLst/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ISO 8100  </a:t>
            </a:r>
            <a:r>
              <a:rPr lang="ko-KR" altLang="en-US" sz="4800" dirty="0">
                <a:solidFill>
                  <a:schemeClr val="tx1"/>
                </a:solidFill>
                <a:effectLst/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규정의 조화</a:t>
            </a:r>
            <a:endParaRPr lang="en-AU" sz="4800" dirty="0">
              <a:solidFill>
                <a:schemeClr val="tx1"/>
              </a:solidFill>
              <a:effectLst/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0FD6BDD0-323A-48D0-9383-5B9D938768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89428" y="1180120"/>
            <a:ext cx="11521280" cy="7685319"/>
          </a:xfrm>
        </p:spPr>
        <p:txBody>
          <a:bodyPr>
            <a:normAutofit fontScale="55000" lnSpcReduction="20000"/>
          </a:bodyPr>
          <a:lstStyle/>
          <a:p>
            <a:endParaRPr lang="en-US" sz="8000" i="1" dirty="0"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8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2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AU" sz="14400" b="0" dirty="0">
              <a:solidFill>
                <a:schemeClr val="tx1"/>
              </a:solidFill>
              <a:effectLst/>
              <a:latin typeface="+mj-lt"/>
            </a:endParaRPr>
          </a:p>
          <a:p>
            <a:pPr marL="0" indent="0">
              <a:buNone/>
            </a:pPr>
            <a:endParaRPr lang="en-AU" sz="14400" b="0" dirty="0">
              <a:solidFill>
                <a:schemeClr val="tx1"/>
              </a:solidFill>
              <a:effectLst/>
              <a:latin typeface="+mj-lt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9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AU" sz="14400" b="0" dirty="0">
              <a:solidFill>
                <a:schemeClr val="tx1"/>
              </a:solidFill>
              <a:effectLst/>
              <a:latin typeface="+mj-lt"/>
            </a:endParaRPr>
          </a:p>
          <a:p>
            <a:pPr marL="0" indent="0">
              <a:buNone/>
            </a:pPr>
            <a:r>
              <a:rPr lang="en-GB" sz="14400" b="0" dirty="0">
                <a:solidFill>
                  <a:schemeClr val="tx1"/>
                </a:solidFill>
                <a:effectLst/>
                <a:latin typeface="+mj-lt"/>
              </a:rPr>
              <a:t> </a:t>
            </a:r>
            <a:endParaRPr lang="en-AU" sz="14400" b="0" dirty="0">
              <a:solidFill>
                <a:schemeClr val="tx1"/>
              </a:solidFill>
              <a:effectLst/>
              <a:latin typeface="+mj-lt"/>
            </a:endParaRPr>
          </a:p>
          <a:p>
            <a:pPr>
              <a:buNone/>
            </a:pPr>
            <a:endParaRPr lang="en-AU" dirty="0"/>
          </a:p>
        </p:txBody>
      </p:sp>
      <p:sp>
        <p:nvSpPr>
          <p:cNvPr id="32" name="Slide Number Placeholder 1">
            <a:extLst>
              <a:ext uri="{FF2B5EF4-FFF2-40B4-BE49-F238E27FC236}">
                <a16:creationId xmlns:a16="http://schemas.microsoft.com/office/drawing/2014/main" id="{98A16FC9-0BAF-4BC0-9584-EFD0A0055E76}"/>
              </a:ext>
            </a:extLst>
          </p:cNvPr>
          <p:cNvSpPr txBox="1">
            <a:spLocks/>
          </p:cNvSpPr>
          <p:nvPr/>
        </p:nvSpPr>
        <p:spPr>
          <a:xfrm>
            <a:off x="12291537" y="6708224"/>
            <a:ext cx="727075" cy="191800"/>
          </a:xfrm>
          <a:prstGeom prst="rect">
            <a:avLst/>
          </a:prstGeom>
          <a:ln/>
        </p:spPr>
        <p:txBody>
          <a:bodyPr lIns="0" tIns="0" rIns="0" bIns="0"/>
          <a:lstStyle>
            <a:defPPr>
              <a:defRPr lang="en-GB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DE383A37-0660-4440-BF2B-80803908BBCC}" type="slidenum">
              <a:rPr lang="de-DE" sz="1200">
                <a:solidFill>
                  <a:srgbClr val="000000"/>
                </a:solidFill>
              </a:rPr>
              <a:pPr>
                <a:defRPr/>
              </a:pPr>
              <a:t>17</a:t>
            </a:fld>
            <a:endParaRPr lang="de-DE" sz="1200" dirty="0">
              <a:solidFill>
                <a:srgbClr val="000000"/>
              </a:solidFill>
            </a:endParaRPr>
          </a:p>
        </p:txBody>
      </p:sp>
      <p:pic>
        <p:nvPicPr>
          <p:cNvPr id="33" name="Picture 8" descr="ISO logo-2">
            <a:extLst>
              <a:ext uri="{FF2B5EF4-FFF2-40B4-BE49-F238E27FC236}">
                <a16:creationId xmlns:a16="http://schemas.microsoft.com/office/drawing/2014/main" id="{B04E0DEF-58AE-43C6-BF39-BE4BDE28C5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67505" y="5240700"/>
            <a:ext cx="1189745" cy="10958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4" name="Object 33">
            <a:extLst>
              <a:ext uri="{FF2B5EF4-FFF2-40B4-BE49-F238E27FC236}">
                <a16:creationId xmlns:a16="http://schemas.microsoft.com/office/drawing/2014/main" id="{86442A59-1B1D-4E14-BD7B-3EB3D6CB6F3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53610936"/>
              </p:ext>
            </p:extLst>
          </p:nvPr>
        </p:nvGraphicFramePr>
        <p:xfrm>
          <a:off x="3251593" y="5264088"/>
          <a:ext cx="1399864" cy="11083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Picture" r:id="rId5" imgW="1040892" imgH="830580" progId="Word.Picture.8">
                  <p:embed/>
                </p:oleObj>
              </mc:Choice>
              <mc:Fallback>
                <p:oleObj name="Picture" r:id="rId5" imgW="1040892" imgH="830580" progId="Word.Picture.8">
                  <p:embed/>
                  <p:pic>
                    <p:nvPicPr>
                      <p:cNvPr id="9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51593" y="5264088"/>
                        <a:ext cx="1399864" cy="110836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" name="Rectangle 50">
            <a:extLst>
              <a:ext uri="{FF2B5EF4-FFF2-40B4-BE49-F238E27FC236}">
                <a16:creationId xmlns:a16="http://schemas.microsoft.com/office/drawing/2014/main" id="{BD5EAD8D-B339-4128-BDE1-FFB5F9E1A4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1706" y="3879458"/>
            <a:ext cx="7135247" cy="4985980"/>
          </a:xfrm>
          <a:prstGeom prst="rect">
            <a:avLst/>
          </a:prstGeom>
          <a:noFill/>
          <a:ln w="19050" algn="ctr">
            <a:solidFill>
              <a:srgbClr val="000099"/>
            </a:solidFill>
            <a:miter lim="800000"/>
            <a:headEnd/>
            <a:tailEnd/>
          </a:ln>
        </p:spPr>
        <p:txBody>
          <a:bodyPr wrap="square" anchor="t" anchorCtr="0">
            <a:spAutoFit/>
          </a:bodyPr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b="1" i="1" u="sng" kern="0" dirty="0">
                <a:solidFill>
                  <a:srgbClr val="000000"/>
                </a:solidFill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국제협력그룹 회원</a:t>
            </a:r>
            <a:endParaRPr lang="en-US" b="1" i="1" u="sng" kern="0" dirty="0">
              <a:solidFill>
                <a:srgbClr val="000000"/>
              </a:solidFill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  <a:p>
            <a:pPr marL="180975" indent="-180975" eaLnBrk="0" fontAlgn="auto" hangingPunct="0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US" i="1" kern="0" dirty="0">
                <a:solidFill>
                  <a:srgbClr val="000000"/>
                </a:solidFill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ISO </a:t>
            </a:r>
            <a:r>
              <a:rPr lang="ko-KR" altLang="en-US" i="1" kern="0" dirty="0">
                <a:solidFill>
                  <a:srgbClr val="000000"/>
                </a:solidFill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전문가 </a:t>
            </a:r>
            <a:endParaRPr lang="en-US" i="1" kern="0" dirty="0">
              <a:solidFill>
                <a:srgbClr val="000000"/>
              </a:solidFill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  <a:p>
            <a:pPr marL="447675" lvl="2" indent="-180975" eaLnBrk="0" fontAlgn="auto" hangingPunct="0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ko-KR" altLang="en-US" i="1" kern="0" dirty="0">
                <a:solidFill>
                  <a:srgbClr val="000000"/>
                </a:solidFill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중국</a:t>
            </a:r>
            <a:endParaRPr lang="en-US" i="1" kern="0" dirty="0">
              <a:solidFill>
                <a:srgbClr val="000000"/>
              </a:solidFill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  <a:p>
            <a:pPr marL="447675" lvl="2" indent="-180975" eaLnBrk="0" fontAlgn="auto" hangingPunct="0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ko-KR" altLang="en-US" i="1" kern="0" dirty="0">
                <a:solidFill>
                  <a:srgbClr val="000000"/>
                </a:solidFill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한국</a:t>
            </a:r>
            <a:endParaRPr lang="en-US" i="1" kern="0" dirty="0">
              <a:solidFill>
                <a:srgbClr val="000000"/>
              </a:solidFill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  <a:p>
            <a:pPr marL="447675" lvl="2" indent="-180975" eaLnBrk="0" fontAlgn="auto" hangingPunct="0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ko-KR" altLang="en-US" i="1" kern="0" dirty="0">
                <a:solidFill>
                  <a:srgbClr val="000000"/>
                </a:solidFill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일본</a:t>
            </a:r>
            <a:endParaRPr lang="en-US" i="1" kern="0" dirty="0">
              <a:solidFill>
                <a:srgbClr val="000000"/>
              </a:solidFill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  <a:p>
            <a:pPr marL="447675" lvl="2" indent="-180975" eaLnBrk="0" fontAlgn="auto" hangingPunct="0">
              <a:spcBef>
                <a:spcPts val="0"/>
              </a:spcBef>
              <a:spcAft>
                <a:spcPts val="1200"/>
              </a:spcAft>
              <a:buFontTx/>
              <a:buChar char="-"/>
              <a:defRPr/>
            </a:pPr>
            <a:r>
              <a:rPr lang="ko-KR" altLang="en-US" i="1" kern="0" dirty="0">
                <a:solidFill>
                  <a:srgbClr val="000000"/>
                </a:solidFill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미국</a:t>
            </a:r>
            <a:endParaRPr lang="en-US" i="1" kern="0" dirty="0">
              <a:solidFill>
                <a:srgbClr val="000000"/>
              </a:solidFill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  <a:p>
            <a:pPr marL="180975" indent="-180975" eaLnBrk="0" fontAlgn="auto" hangingPunct="0">
              <a:spcBef>
                <a:spcPts val="0"/>
              </a:spcBef>
              <a:spcAft>
                <a:spcPts val="1200"/>
              </a:spcAft>
              <a:buFontTx/>
              <a:buChar char="-"/>
              <a:defRPr/>
            </a:pPr>
            <a:r>
              <a:rPr lang="en-US" i="1" kern="0" dirty="0">
                <a:solidFill>
                  <a:srgbClr val="000000"/>
                </a:solidFill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PALEA (CEN/TC &amp; ISO</a:t>
            </a:r>
            <a:r>
              <a:rPr lang="ko-KR" altLang="en-US" i="1" kern="0" dirty="0">
                <a:solidFill>
                  <a:srgbClr val="000000"/>
                </a:solidFill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와 협력</a:t>
            </a:r>
            <a:r>
              <a:rPr lang="en-US" i="1" kern="0" dirty="0">
                <a:solidFill>
                  <a:srgbClr val="000000"/>
                </a:solidFill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)</a:t>
            </a:r>
          </a:p>
          <a:p>
            <a:pPr marL="180975" indent="-180975" eaLnBrk="0" fontAlgn="auto" hangingPunct="0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US" i="1" kern="0" dirty="0">
                <a:solidFill>
                  <a:srgbClr val="000000"/>
                </a:solidFill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CEN/TC 10</a:t>
            </a:r>
          </a:p>
          <a:p>
            <a:pPr marL="447675" lvl="2" indent="-180975" eaLnBrk="0" fontAlgn="auto" hangingPunct="0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ko-KR" altLang="en-US" i="1" kern="0" dirty="0">
                <a:solidFill>
                  <a:srgbClr val="000000"/>
                </a:solidFill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의장 및 사무총장</a:t>
            </a:r>
            <a:endParaRPr lang="en-US" i="1" kern="0" dirty="0">
              <a:solidFill>
                <a:srgbClr val="000000"/>
              </a:solidFill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  <a:p>
            <a:pPr marL="447675" lvl="2" indent="-180975" eaLnBrk="0" fontAlgn="auto" hangingPunct="0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US" i="1" kern="0" dirty="0">
                <a:solidFill>
                  <a:srgbClr val="000000"/>
                </a:solidFill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CEN/TC WG</a:t>
            </a:r>
            <a:r>
              <a:rPr lang="ko-KR" altLang="en-US" i="1" kern="0" dirty="0">
                <a:solidFill>
                  <a:srgbClr val="000000"/>
                </a:solidFill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담당자</a:t>
            </a:r>
            <a:endParaRPr lang="en-US" i="1" kern="0" dirty="0">
              <a:solidFill>
                <a:srgbClr val="000000"/>
              </a:solidFill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  <a:p>
            <a:pPr marL="447675" lvl="2" indent="-180975" eaLnBrk="0" fontAlgn="auto" hangingPunct="0">
              <a:spcBef>
                <a:spcPts val="0"/>
              </a:spcBef>
              <a:spcAft>
                <a:spcPts val="1200"/>
              </a:spcAft>
              <a:buFontTx/>
              <a:buChar char="-"/>
              <a:defRPr/>
            </a:pPr>
            <a:r>
              <a:rPr lang="ko-KR" altLang="en-US" i="1" kern="0" dirty="0">
                <a:solidFill>
                  <a:srgbClr val="000000"/>
                </a:solidFill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기타  임시그룹 담당자</a:t>
            </a:r>
            <a:endParaRPr lang="en-US" i="1" kern="0" dirty="0">
              <a:solidFill>
                <a:srgbClr val="000000"/>
              </a:solidFill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  <a:p>
            <a:pPr marL="180975" lvl="2" indent="-180975" eaLnBrk="0" fontAlgn="auto" hangingPunct="0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ko-KR" altLang="en-US" i="1" kern="0" dirty="0">
                <a:solidFill>
                  <a:srgbClr val="000000"/>
                </a:solidFill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초빙전문가</a:t>
            </a:r>
            <a:endParaRPr lang="en-US" i="1" kern="0" dirty="0">
              <a:solidFill>
                <a:srgbClr val="000000"/>
              </a:solidFill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</p:txBody>
      </p:sp>
      <p:sp>
        <p:nvSpPr>
          <p:cNvPr id="36" name="Right Arrow 10">
            <a:extLst>
              <a:ext uri="{FF2B5EF4-FFF2-40B4-BE49-F238E27FC236}">
                <a16:creationId xmlns:a16="http://schemas.microsoft.com/office/drawing/2014/main" id="{1F43FBB3-780C-4E5E-8861-23528D263F28}"/>
              </a:ext>
            </a:extLst>
          </p:cNvPr>
          <p:cNvSpPr/>
          <p:nvPr/>
        </p:nvSpPr>
        <p:spPr bwMode="auto">
          <a:xfrm>
            <a:off x="3329098" y="6336564"/>
            <a:ext cx="1505038" cy="743320"/>
          </a:xfrm>
          <a:prstGeom prst="rightArrow">
            <a:avLst>
              <a:gd name="adj1" fmla="val 50000"/>
              <a:gd name="adj2" fmla="val 41445"/>
            </a:avLst>
          </a:prstGeom>
          <a:solidFill>
            <a:srgbClr val="BBE0E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i="1" kern="0" dirty="0">
                <a:solidFill>
                  <a:srgbClr val="000000"/>
                </a:solidFill>
                <a:cs typeface="Arial" charset="0"/>
              </a:rPr>
              <a:t>Resolutions</a:t>
            </a:r>
            <a:endParaRPr lang="en-GB" sz="1600" i="1" kern="0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37" name="Right Arrow 11">
            <a:extLst>
              <a:ext uri="{FF2B5EF4-FFF2-40B4-BE49-F238E27FC236}">
                <a16:creationId xmlns:a16="http://schemas.microsoft.com/office/drawing/2014/main" id="{AE2981DB-6889-40C2-9B21-797CDB9DF871}"/>
              </a:ext>
            </a:extLst>
          </p:cNvPr>
          <p:cNvSpPr/>
          <p:nvPr/>
        </p:nvSpPr>
        <p:spPr bwMode="auto">
          <a:xfrm rot="10800000" flipV="1">
            <a:off x="12631572" y="6374448"/>
            <a:ext cx="1582172" cy="705437"/>
          </a:xfrm>
          <a:prstGeom prst="rightArrow">
            <a:avLst>
              <a:gd name="adj1" fmla="val 50000"/>
              <a:gd name="adj2" fmla="val 45057"/>
            </a:avLst>
          </a:prstGeom>
          <a:solidFill>
            <a:srgbClr val="BBE0E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i="1" kern="0" dirty="0">
                <a:solidFill>
                  <a:srgbClr val="000000"/>
                </a:solidFill>
                <a:cs typeface="Arial" charset="0"/>
              </a:rPr>
              <a:t>Resolutions</a:t>
            </a:r>
            <a:endParaRPr lang="en-GB" sz="1600" i="1" kern="0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38" name="Content Placeholder 2">
            <a:extLst>
              <a:ext uri="{FF2B5EF4-FFF2-40B4-BE49-F238E27FC236}">
                <a16:creationId xmlns:a16="http://schemas.microsoft.com/office/drawing/2014/main" id="{BC8585C9-6F48-4404-A51A-0EE9770C0511}"/>
              </a:ext>
            </a:extLst>
          </p:cNvPr>
          <p:cNvSpPr txBox="1">
            <a:spLocks/>
          </p:cNvSpPr>
          <p:nvPr/>
        </p:nvSpPr>
        <p:spPr>
          <a:xfrm>
            <a:off x="5046663" y="1420813"/>
            <a:ext cx="7655916" cy="2246769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177800" indent="-177800"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  <a:tabLst>
                <a:tab pos="177800" algn="l"/>
              </a:tabLst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4988" indent="-266700"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–"/>
              <a:tabLst>
                <a:tab pos="534988" algn="l"/>
              </a:tabLst>
              <a:defRPr sz="16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00113" indent="-179388"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66813" indent="-177800" algn="l" defTabSz="914400" rtl="0" eaLnBrk="1" latinLnBrk="0" hangingPunct="1">
              <a:spcBef>
                <a:spcPts val="0"/>
              </a:spcBef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35100" indent="-179388" algn="l" defTabSz="914400" rtl="0" eaLnBrk="1" latinLnBrk="0" hangingPunct="1">
              <a:spcBef>
                <a:spcPts val="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1200"/>
              </a:spcAft>
            </a:pPr>
            <a:r>
              <a:rPr lang="en-US" sz="2000" dirty="0">
                <a:solidFill>
                  <a:prstClr val="black"/>
                </a:solidFill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ISO/TC 178 </a:t>
            </a:r>
            <a:r>
              <a:rPr lang="ko-KR" altLang="en-US" sz="2000" dirty="0">
                <a:solidFill>
                  <a:prstClr val="black"/>
                </a:solidFill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및</a:t>
            </a:r>
            <a:r>
              <a:rPr lang="en-US" sz="2000" dirty="0">
                <a:solidFill>
                  <a:prstClr val="black"/>
                </a:solidFill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 CEN/TC 10</a:t>
            </a:r>
            <a:r>
              <a:rPr lang="ko-KR" altLang="en-US" sz="2000" dirty="0">
                <a:solidFill>
                  <a:prstClr val="black"/>
                </a:solidFill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의 상호 결의안을 바탕으로 형성</a:t>
            </a:r>
            <a:endParaRPr lang="en-US" sz="2000" dirty="0">
              <a:solidFill>
                <a:prstClr val="black"/>
              </a:solidFill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  <a:p>
            <a:pPr fontAlgn="auto">
              <a:spcAft>
                <a:spcPts val="1200"/>
              </a:spcAft>
            </a:pPr>
            <a:r>
              <a:rPr lang="en-US" sz="2000" dirty="0">
                <a:solidFill>
                  <a:prstClr val="black"/>
                </a:solidFill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2008</a:t>
            </a:r>
            <a:r>
              <a:rPr lang="ko-KR" altLang="en-US" sz="2000" dirty="0">
                <a:solidFill>
                  <a:prstClr val="black"/>
                </a:solidFill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년 발표된 합병에 대한 태스크포스</a:t>
            </a:r>
            <a:endParaRPr lang="en-US" sz="2000" dirty="0">
              <a:solidFill>
                <a:prstClr val="black"/>
              </a:solidFill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  <a:p>
            <a:pPr fontAlgn="auto">
              <a:spcAft>
                <a:spcPts val="1200"/>
              </a:spcAft>
            </a:pPr>
            <a:r>
              <a:rPr lang="en-US" sz="2000" dirty="0">
                <a:solidFill>
                  <a:prstClr val="black"/>
                </a:solidFill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EN 81-20/-50</a:t>
            </a:r>
            <a:r>
              <a:rPr lang="ko-KR" altLang="en-US" sz="2000" dirty="0">
                <a:solidFill>
                  <a:prstClr val="black"/>
                </a:solidFill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의 준비 및 수립에 참여</a:t>
            </a:r>
            <a:endParaRPr lang="en-US" sz="2000" dirty="0">
              <a:solidFill>
                <a:prstClr val="black"/>
              </a:solidFill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  <a:p>
            <a:pPr fontAlgn="auto">
              <a:spcAft>
                <a:spcPts val="1200"/>
              </a:spcAft>
            </a:pPr>
            <a:r>
              <a:rPr lang="ko-KR" altLang="en-US" sz="2000" dirty="0">
                <a:solidFill>
                  <a:prstClr val="black"/>
                </a:solidFill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국제규정 조화를 위한 로드맵 설정</a:t>
            </a:r>
            <a:endParaRPr lang="en-US" sz="2000" dirty="0">
              <a:solidFill>
                <a:prstClr val="black"/>
              </a:solidFill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  <a:p>
            <a:pPr fontAlgn="auto">
              <a:spcAft>
                <a:spcPts val="1200"/>
              </a:spcAft>
            </a:pPr>
            <a:r>
              <a:rPr lang="en-US" sz="2000" dirty="0">
                <a:solidFill>
                  <a:prstClr val="black"/>
                </a:solidFill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 </a:t>
            </a:r>
            <a:r>
              <a:rPr lang="ko-KR" altLang="en-US" sz="2000" dirty="0">
                <a:solidFill>
                  <a:prstClr val="black"/>
                </a:solidFill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글로벌 기술장벽자유무역추구</a:t>
            </a:r>
            <a:r>
              <a:rPr lang="en-US" altLang="ko-KR" sz="2000" dirty="0">
                <a:solidFill>
                  <a:prstClr val="black"/>
                </a:solidFill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(</a:t>
            </a:r>
            <a:r>
              <a:rPr lang="ko-KR" altLang="en-US" sz="2000" dirty="0">
                <a:solidFill>
                  <a:prstClr val="black"/>
                </a:solidFill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동등한 안전</a:t>
            </a:r>
            <a:r>
              <a:rPr lang="en-US" altLang="ko-KR" sz="2000" dirty="0">
                <a:solidFill>
                  <a:prstClr val="black"/>
                </a:solidFill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,</a:t>
            </a:r>
            <a:r>
              <a:rPr lang="ko-KR" altLang="en-US" sz="2000" dirty="0">
                <a:solidFill>
                  <a:prstClr val="black"/>
                </a:solidFill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품질</a:t>
            </a:r>
            <a:r>
              <a:rPr lang="en-US" altLang="ko-KR" sz="2000" dirty="0">
                <a:solidFill>
                  <a:prstClr val="black"/>
                </a:solidFill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, </a:t>
            </a:r>
            <a:r>
              <a:rPr lang="ko-KR" altLang="en-US" sz="2000" dirty="0">
                <a:solidFill>
                  <a:prstClr val="black"/>
                </a:solidFill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표준</a:t>
            </a:r>
            <a:r>
              <a:rPr lang="en-US" altLang="ko-KR" sz="2000" dirty="0">
                <a:solidFill>
                  <a:prstClr val="black"/>
                </a:solidFill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)</a:t>
            </a:r>
            <a:endParaRPr lang="en-US" sz="2000" dirty="0">
              <a:solidFill>
                <a:srgbClr val="3333FF"/>
              </a:solidFill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B84115ED-1E0C-445C-9BC6-C4AD39656D9C}"/>
              </a:ext>
            </a:extLst>
          </p:cNvPr>
          <p:cNvSpPr txBox="1"/>
          <p:nvPr/>
        </p:nvSpPr>
        <p:spPr>
          <a:xfrm>
            <a:off x="3599935" y="9140694"/>
            <a:ext cx="1039051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000000"/>
                </a:solidFill>
              </a:rPr>
              <a:t>15-09-2021                                   Graham Worthington                                                  16</a:t>
            </a:r>
          </a:p>
        </p:txBody>
      </p:sp>
    </p:spTree>
    <p:extLst>
      <p:ext uri="{BB962C8B-B14F-4D97-AF65-F5344CB8AC3E}">
        <p14:creationId xmlns:p14="http://schemas.microsoft.com/office/powerpoint/2010/main" val="423777632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7421" y="-25102"/>
            <a:ext cx="11704320" cy="1625600"/>
          </a:xfrm>
        </p:spPr>
        <p:txBody>
          <a:bodyPr/>
          <a:lstStyle/>
          <a:p>
            <a:pPr algn="l"/>
            <a:r>
              <a:rPr lang="en-AU" sz="4800" dirty="0">
                <a:solidFill>
                  <a:schemeClr val="tx1"/>
                </a:solidFill>
                <a:effectLst/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EN 81 / ISO 8100 </a:t>
            </a:r>
            <a:r>
              <a:rPr lang="ko-KR" altLang="en-US" sz="4800" dirty="0">
                <a:solidFill>
                  <a:schemeClr val="tx1"/>
                </a:solidFill>
                <a:effectLst/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조율 진전상황</a:t>
            </a:r>
            <a:endParaRPr lang="en-AU" sz="4800" dirty="0">
              <a:solidFill>
                <a:schemeClr val="tx1"/>
              </a:solidFill>
              <a:effectLst/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</p:txBody>
      </p:sp>
      <p:graphicFrame>
        <p:nvGraphicFramePr>
          <p:cNvPr id="38" name="Object 37">
            <a:extLst>
              <a:ext uri="{FF2B5EF4-FFF2-40B4-BE49-F238E27FC236}">
                <a16:creationId xmlns:a16="http://schemas.microsoft.com/office/drawing/2014/main" id="{C4B93367-569F-42EC-B555-CD52AC69EDD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2730997"/>
              </p:ext>
            </p:extLst>
          </p:nvPr>
        </p:nvGraphicFramePr>
        <p:xfrm>
          <a:off x="3983831" y="1348408"/>
          <a:ext cx="9582844" cy="70567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" name="Worksheet" r:id="rId3" imgW="9372660" imgH="6534207" progId="Excel.Sheet.12">
                  <p:embed/>
                </p:oleObj>
              </mc:Choice>
              <mc:Fallback>
                <p:oleObj name="Worksheet" r:id="rId3" imgW="9372660" imgH="6534207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983831" y="1348408"/>
                        <a:ext cx="9582844" cy="705678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" name="TextBox 42">
            <a:extLst>
              <a:ext uri="{FF2B5EF4-FFF2-40B4-BE49-F238E27FC236}">
                <a16:creationId xmlns:a16="http://schemas.microsoft.com/office/drawing/2014/main" id="{BD99D448-6A36-4415-8C3D-6099E9872DB2}"/>
              </a:ext>
            </a:extLst>
          </p:cNvPr>
          <p:cNvSpPr txBox="1"/>
          <p:nvPr/>
        </p:nvSpPr>
        <p:spPr>
          <a:xfrm>
            <a:off x="3983831" y="8765232"/>
            <a:ext cx="979886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0" hangingPunct="0">
              <a:spcBef>
                <a:spcPct val="20000"/>
              </a:spcBef>
              <a:defRPr/>
            </a:pPr>
            <a:r>
              <a:rPr lang="en-US" sz="2000" dirty="0">
                <a:solidFill>
                  <a:srgbClr val="000000"/>
                </a:solidFill>
              </a:rPr>
              <a:t>15-09-2021                                   Graham Worthington                                           17</a:t>
            </a:r>
          </a:p>
        </p:txBody>
      </p:sp>
    </p:spTree>
    <p:extLst>
      <p:ext uri="{BB962C8B-B14F-4D97-AF65-F5344CB8AC3E}">
        <p14:creationId xmlns:p14="http://schemas.microsoft.com/office/powerpoint/2010/main" val="2609127823"/>
      </p:ext>
    </p:extLst>
  </p:cSld>
  <p:clrMapOvr>
    <a:masterClrMapping/>
  </p:clrMapOvr>
  <p:transition spd="slow">
    <p:wip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1658235-DC54-4CD0-B93F-876F9E82D7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3587" y="1519008"/>
            <a:ext cx="10971615" cy="6454136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C30B54EA-DFE9-43F6-BDEE-4AAF663418AA}"/>
              </a:ext>
            </a:extLst>
          </p:cNvPr>
          <p:cNvSpPr/>
          <p:nvPr/>
        </p:nvSpPr>
        <p:spPr bwMode="auto">
          <a:xfrm>
            <a:off x="3439941" y="1600498"/>
            <a:ext cx="1629791" cy="6876702"/>
          </a:xfrm>
          <a:prstGeom prst="ellipse">
            <a:avLst/>
          </a:prstGeom>
          <a:noFill/>
          <a:ln w="5715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sz="180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45AF372-14C6-4F0E-9D5F-FEF3B96820DF}"/>
              </a:ext>
            </a:extLst>
          </p:cNvPr>
          <p:cNvSpPr/>
          <p:nvPr/>
        </p:nvSpPr>
        <p:spPr>
          <a:xfrm>
            <a:off x="3773585" y="8672208"/>
            <a:ext cx="979309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68951" lvl="1">
              <a:defRPr/>
            </a:pPr>
            <a:r>
              <a:rPr lang="en-US" sz="2000" dirty="0">
                <a:solidFill>
                  <a:srgbClr val="000000"/>
                </a:solidFill>
              </a:rPr>
              <a:t>15-09-2021                               Graham Worthington                                         18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EF1C98E-B4BA-4F21-9F03-59E020472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57421" y="-25102"/>
            <a:ext cx="11704320" cy="1625600"/>
          </a:xfrm>
        </p:spPr>
        <p:txBody>
          <a:bodyPr/>
          <a:lstStyle/>
          <a:p>
            <a:pPr algn="l"/>
            <a:r>
              <a:rPr lang="en-AU" sz="4800" dirty="0">
                <a:solidFill>
                  <a:schemeClr val="tx1"/>
                </a:solidFill>
                <a:effectLst/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ISO </a:t>
            </a:r>
            <a:r>
              <a:rPr lang="ko-KR" altLang="en-US" sz="4800" dirty="0">
                <a:solidFill>
                  <a:schemeClr val="tx1"/>
                </a:solidFill>
                <a:effectLst/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수행기반규정</a:t>
            </a:r>
            <a:endParaRPr lang="en-AU" sz="4800" dirty="0">
              <a:solidFill>
                <a:schemeClr val="tx1"/>
              </a:solidFill>
              <a:effectLst/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5690194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47152" y="209940"/>
            <a:ext cx="11293404" cy="1625600"/>
          </a:xfrm>
        </p:spPr>
        <p:txBody>
          <a:bodyPr/>
          <a:lstStyle/>
          <a:p>
            <a:pPr algn="l">
              <a:defRPr/>
            </a:pPr>
            <a:r>
              <a:rPr lang="ko-KR" altLang="en-US" sz="4800" dirty="0">
                <a:solidFill>
                  <a:schemeClr val="tx1"/>
                </a:solidFill>
                <a:effectLst/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아시아 태평양 국가</a:t>
            </a:r>
            <a:endParaRPr lang="en-AU" sz="4800" dirty="0">
              <a:solidFill>
                <a:schemeClr val="tx1"/>
              </a:solidFill>
              <a:effectLst/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8449" y="2203182"/>
            <a:ext cx="11367910" cy="6436924"/>
          </a:xfrm>
        </p:spPr>
        <p:txBody>
          <a:bodyPr/>
          <a:lstStyle/>
          <a:p>
            <a:pPr>
              <a:defRPr/>
            </a:pPr>
            <a:endParaRPr lang="en-AU" sz="4000" dirty="0"/>
          </a:p>
          <a:p>
            <a:pPr>
              <a:defRPr/>
            </a:pPr>
            <a:endParaRPr lang="en-AU" dirty="0"/>
          </a:p>
          <a:p>
            <a:pPr>
              <a:defRPr/>
            </a:pPr>
            <a:endParaRPr lang="en-AU" dirty="0"/>
          </a:p>
        </p:txBody>
      </p:sp>
      <p:sp>
        <p:nvSpPr>
          <p:cNvPr id="7" name="Inhaltsplatzhalter 2"/>
          <p:cNvSpPr txBox="1">
            <a:spLocks/>
          </p:cNvSpPr>
          <p:nvPr/>
        </p:nvSpPr>
        <p:spPr bwMode="auto">
          <a:xfrm>
            <a:off x="3396576" y="1802566"/>
            <a:ext cx="11315826" cy="527848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30046" tIns="65023" rIns="130046" bIns="65023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9pPr>
          </a:lstStyle>
          <a:p>
            <a:pPr marL="0" indent="0" eaLnBrk="1" hangingPunct="1">
              <a:lnSpc>
                <a:spcPct val="120000"/>
              </a:lnSpc>
              <a:spcBef>
                <a:spcPts val="1707"/>
              </a:spcBef>
              <a:buNone/>
            </a:pPr>
            <a:endParaRPr lang="en-US" altLang="zh-CN" sz="2800" dirty="0">
              <a:solidFill>
                <a:schemeClr val="tx1"/>
              </a:solidFill>
              <a:effectLst/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24746" y="2122952"/>
            <a:ext cx="3368703" cy="5825182"/>
          </a:xfrm>
          <a:prstGeom prst="rect">
            <a:avLst/>
          </a:prstGeom>
          <a:noFill/>
        </p:spPr>
        <p:txBody>
          <a:bodyPr wrap="square" lIns="130046" tIns="65023" rIns="130046" bIns="65023" rtlCol="0">
            <a:spAutoFit/>
          </a:bodyPr>
          <a:lstStyle/>
          <a:p>
            <a:pPr marL="406394" indent="-406394">
              <a:buFont typeface="Arial" panose="020B0604020202020204" pitchFamily="34" charset="0"/>
              <a:buChar char="•"/>
            </a:pPr>
            <a:r>
              <a:rPr lang="ko-KR" altLang="en-US" sz="2800" dirty="0">
                <a:solidFill>
                  <a:srgbClr val="02AE2B"/>
                </a:solidFill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호주</a:t>
            </a:r>
            <a:endParaRPr lang="en-AU" sz="2800" dirty="0">
              <a:solidFill>
                <a:srgbClr val="02AE2B"/>
              </a:solidFill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  <a:p>
            <a:pPr marL="406394" indent="-406394">
              <a:buFont typeface="Arial" panose="020B0604020202020204" pitchFamily="34" charset="0"/>
              <a:buChar char="•"/>
            </a:pPr>
            <a:r>
              <a:rPr lang="ko-KR" altLang="en-US" sz="2800" dirty="0"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방글라데시</a:t>
            </a:r>
            <a:endParaRPr lang="en-AU" sz="2800" dirty="0"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  <a:p>
            <a:pPr marL="406394" indent="-406394">
              <a:buFont typeface="Arial" panose="020B0604020202020204" pitchFamily="34" charset="0"/>
              <a:buChar char="•"/>
            </a:pPr>
            <a:r>
              <a:rPr lang="ko-KR" altLang="en-US" sz="2800" dirty="0">
                <a:solidFill>
                  <a:srgbClr val="000000"/>
                </a:solidFill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브루나이</a:t>
            </a:r>
            <a:endParaRPr lang="en-AU" sz="2800" dirty="0">
              <a:solidFill>
                <a:srgbClr val="000000"/>
              </a:solidFill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  <a:p>
            <a:pPr marL="406394" indent="-406394">
              <a:buFont typeface="Arial" panose="020B0604020202020204" pitchFamily="34" charset="0"/>
              <a:buChar char="•"/>
            </a:pPr>
            <a:r>
              <a:rPr lang="ko-KR" altLang="en-US" sz="2800" dirty="0">
                <a:solidFill>
                  <a:srgbClr val="02AE2B"/>
                </a:solidFill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중국</a:t>
            </a:r>
            <a:r>
              <a:rPr lang="en-AU" sz="2800" dirty="0">
                <a:solidFill>
                  <a:srgbClr val="02AE2B"/>
                </a:solidFill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 </a:t>
            </a:r>
          </a:p>
          <a:p>
            <a:pPr marL="406394" indent="-406394">
              <a:buFont typeface="Arial" panose="020B0604020202020204" pitchFamily="34" charset="0"/>
              <a:buChar char="•"/>
            </a:pPr>
            <a:r>
              <a:rPr lang="ko-KR" altLang="en-US" sz="2800" dirty="0"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피지</a:t>
            </a:r>
            <a:endParaRPr lang="en-AU" sz="2800" dirty="0"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  <a:p>
            <a:pPr marL="406394" indent="-406394">
              <a:buFont typeface="Arial" panose="020B0604020202020204" pitchFamily="34" charset="0"/>
              <a:buChar char="•"/>
            </a:pPr>
            <a:r>
              <a:rPr lang="ko-KR" altLang="en-US" sz="2800" dirty="0">
                <a:solidFill>
                  <a:srgbClr val="000000"/>
                </a:solidFill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괌</a:t>
            </a:r>
            <a:endParaRPr lang="en-AU" sz="2800" dirty="0">
              <a:solidFill>
                <a:srgbClr val="000000"/>
              </a:solidFill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  <a:p>
            <a:pPr marL="406394" indent="-406394">
              <a:buFont typeface="Arial" panose="020B0604020202020204" pitchFamily="34" charset="0"/>
              <a:buChar char="•"/>
            </a:pPr>
            <a:r>
              <a:rPr lang="ko-KR" altLang="en-US" sz="2800" dirty="0">
                <a:solidFill>
                  <a:srgbClr val="02AE2B"/>
                </a:solidFill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홍콩</a:t>
            </a:r>
            <a:endParaRPr lang="en-AU" sz="2800" dirty="0">
              <a:solidFill>
                <a:srgbClr val="02AE2B"/>
              </a:solidFill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  <a:p>
            <a:pPr marL="406394" indent="-406394">
              <a:buFont typeface="Arial" panose="020B0604020202020204" pitchFamily="34" charset="0"/>
              <a:buChar char="•"/>
            </a:pPr>
            <a:r>
              <a:rPr lang="ko-KR" altLang="en-US" sz="2800" dirty="0">
                <a:solidFill>
                  <a:srgbClr val="02AE2B"/>
                </a:solidFill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인도</a:t>
            </a:r>
            <a:endParaRPr lang="en-AU" sz="2800" dirty="0">
              <a:solidFill>
                <a:srgbClr val="02AE2B"/>
              </a:solidFill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  <a:p>
            <a:pPr marL="406394" indent="-406394">
              <a:buFont typeface="Arial" panose="020B0604020202020204" pitchFamily="34" charset="0"/>
              <a:buChar char="•"/>
            </a:pPr>
            <a:r>
              <a:rPr lang="ko-KR" altLang="en-US" sz="2800" dirty="0">
                <a:solidFill>
                  <a:srgbClr val="02AE2B"/>
                </a:solidFill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인도네시아</a:t>
            </a:r>
            <a:endParaRPr lang="en-AU" sz="2800" dirty="0">
              <a:solidFill>
                <a:srgbClr val="02AE2B"/>
              </a:solidFill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  <a:p>
            <a:pPr marL="406394" indent="-406394">
              <a:buFont typeface="Arial" panose="020B0604020202020204" pitchFamily="34" charset="0"/>
              <a:buChar char="•"/>
            </a:pPr>
            <a:r>
              <a:rPr lang="ko-KR" altLang="en-US" sz="2800" dirty="0">
                <a:solidFill>
                  <a:srgbClr val="02AE2B"/>
                </a:solidFill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일본</a:t>
            </a:r>
            <a:endParaRPr lang="en-AU" sz="2800" dirty="0">
              <a:solidFill>
                <a:srgbClr val="02AE2B"/>
              </a:solidFill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  <a:p>
            <a:pPr marL="406394" indent="-406394">
              <a:buFont typeface="Arial" panose="020B0604020202020204" pitchFamily="34" charset="0"/>
              <a:buChar char="•"/>
            </a:pPr>
            <a:r>
              <a:rPr lang="ko-KR" altLang="en-US" sz="2800" dirty="0" err="1">
                <a:solidFill>
                  <a:srgbClr val="000000"/>
                </a:solidFill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캄푸치아</a:t>
            </a:r>
            <a:endParaRPr lang="en-AU" sz="2800" dirty="0">
              <a:solidFill>
                <a:srgbClr val="000000"/>
              </a:solidFill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  <a:p>
            <a:pPr marL="406394" indent="-406394">
              <a:buFont typeface="Arial" panose="020B0604020202020204" pitchFamily="34" charset="0"/>
              <a:buChar char="•"/>
            </a:pPr>
            <a:r>
              <a:rPr lang="ko-KR" altLang="en-US" sz="2800" dirty="0">
                <a:solidFill>
                  <a:srgbClr val="02AE2B"/>
                </a:solidFill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한국</a:t>
            </a:r>
            <a:endParaRPr lang="en-AU" sz="2800" dirty="0">
              <a:solidFill>
                <a:srgbClr val="02AE2B"/>
              </a:solidFill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  <a:p>
            <a:endParaRPr lang="en-AU" sz="3400" dirty="0">
              <a:solidFill>
                <a:srgbClr val="000000"/>
              </a:solidFill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000542" y="2136734"/>
            <a:ext cx="3576320" cy="5301962"/>
          </a:xfrm>
          <a:prstGeom prst="rect">
            <a:avLst/>
          </a:prstGeom>
          <a:noFill/>
        </p:spPr>
        <p:txBody>
          <a:bodyPr wrap="square" lIns="130046" tIns="65023" rIns="130046" bIns="65023" rtlCol="0">
            <a:spAutoFit/>
          </a:bodyPr>
          <a:lstStyle/>
          <a:p>
            <a:pPr marL="406394" indent="-406394">
              <a:buFont typeface="Arial" panose="020B0604020202020204" pitchFamily="34" charset="0"/>
              <a:buChar char="•"/>
            </a:pPr>
            <a:r>
              <a:rPr lang="ko-KR" altLang="en-US" sz="2800" dirty="0"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라오스</a:t>
            </a:r>
            <a:endParaRPr lang="en-AU" sz="2800" dirty="0"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  <a:p>
            <a:pPr marL="406394" indent="-406394">
              <a:buFont typeface="Arial" panose="020B0604020202020204" pitchFamily="34" charset="0"/>
              <a:buChar char="•"/>
            </a:pPr>
            <a:r>
              <a:rPr lang="ko-KR" altLang="en-US" sz="2800" dirty="0">
                <a:solidFill>
                  <a:srgbClr val="00B050"/>
                </a:solidFill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마카오</a:t>
            </a:r>
            <a:endParaRPr lang="en-AU" sz="2800" dirty="0">
              <a:solidFill>
                <a:srgbClr val="00B050"/>
              </a:solidFill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  <a:p>
            <a:pPr marL="406394" indent="-406394">
              <a:buFont typeface="Arial" panose="020B0604020202020204" pitchFamily="34" charset="0"/>
              <a:buChar char="•"/>
            </a:pPr>
            <a:r>
              <a:rPr lang="ko-KR" altLang="en-US" sz="2800" dirty="0">
                <a:solidFill>
                  <a:srgbClr val="02AE2B"/>
                </a:solidFill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말레이시아</a:t>
            </a:r>
            <a:endParaRPr lang="en-AU" sz="2800" dirty="0">
              <a:solidFill>
                <a:srgbClr val="02AE2B"/>
              </a:solidFill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  <a:p>
            <a:pPr marL="406394" indent="-406394">
              <a:buFont typeface="Arial" panose="020B0604020202020204" pitchFamily="34" charset="0"/>
              <a:buChar char="•"/>
            </a:pPr>
            <a:r>
              <a:rPr lang="ko-KR" altLang="en-US" sz="2800" dirty="0">
                <a:solidFill>
                  <a:srgbClr val="000000"/>
                </a:solidFill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미얀마</a:t>
            </a:r>
            <a:endParaRPr lang="en-AU" sz="2800" dirty="0">
              <a:solidFill>
                <a:srgbClr val="000000"/>
              </a:solidFill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  <a:p>
            <a:pPr marL="406394" indent="-406394">
              <a:buFont typeface="Arial" panose="020B0604020202020204" pitchFamily="34" charset="0"/>
              <a:buChar char="•"/>
            </a:pPr>
            <a:r>
              <a:rPr lang="ko-KR" altLang="en-US" sz="2800" dirty="0">
                <a:solidFill>
                  <a:srgbClr val="02AE2B"/>
                </a:solidFill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뉴질랜드</a:t>
            </a:r>
            <a:endParaRPr lang="en-AU" sz="2800" dirty="0">
              <a:solidFill>
                <a:srgbClr val="02AE2B"/>
              </a:solidFill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  <a:p>
            <a:pPr marL="406394" indent="-406394">
              <a:buFont typeface="Arial" panose="020B0604020202020204" pitchFamily="34" charset="0"/>
              <a:buChar char="•"/>
            </a:pPr>
            <a:r>
              <a:rPr lang="ko-KR" altLang="en-US" sz="2800" dirty="0">
                <a:solidFill>
                  <a:srgbClr val="000000"/>
                </a:solidFill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파키스탄</a:t>
            </a:r>
            <a:endParaRPr lang="en-AU" sz="2800" dirty="0">
              <a:solidFill>
                <a:srgbClr val="000000"/>
              </a:solidFill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  <a:p>
            <a:pPr marL="406394" indent="-406394">
              <a:buFont typeface="Arial" panose="020B0604020202020204" pitchFamily="34" charset="0"/>
              <a:buChar char="•"/>
            </a:pPr>
            <a:r>
              <a:rPr lang="ko-KR" altLang="en-US" sz="2800" dirty="0">
                <a:solidFill>
                  <a:srgbClr val="FFC000"/>
                </a:solidFill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필리핀</a:t>
            </a:r>
            <a:endParaRPr lang="en-AU" sz="2800" dirty="0">
              <a:solidFill>
                <a:srgbClr val="FFC000"/>
              </a:solidFill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  <a:p>
            <a:pPr marL="406394" indent="-406394">
              <a:buFont typeface="Arial" panose="020B0604020202020204" pitchFamily="34" charset="0"/>
              <a:buChar char="•"/>
            </a:pPr>
            <a:r>
              <a:rPr lang="ko-KR" altLang="en-US" sz="2800" dirty="0">
                <a:solidFill>
                  <a:srgbClr val="02AE2B"/>
                </a:solidFill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싱가포르</a:t>
            </a:r>
            <a:endParaRPr lang="en-AU" sz="2800" dirty="0">
              <a:solidFill>
                <a:srgbClr val="02AE2B"/>
              </a:solidFill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  <a:p>
            <a:pPr marL="406394" indent="-406394">
              <a:buFont typeface="Arial" panose="020B0604020202020204" pitchFamily="34" charset="0"/>
              <a:buChar char="•"/>
            </a:pPr>
            <a:r>
              <a:rPr lang="ko-KR" altLang="en-US" sz="2800" dirty="0">
                <a:solidFill>
                  <a:srgbClr val="000000"/>
                </a:solidFill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스리랑카</a:t>
            </a:r>
            <a:endParaRPr lang="en-AU" sz="2800" dirty="0">
              <a:solidFill>
                <a:srgbClr val="000000"/>
              </a:solidFill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  <a:p>
            <a:pPr marL="406394" indent="-406394">
              <a:buFont typeface="Arial" panose="020B0604020202020204" pitchFamily="34" charset="0"/>
              <a:buChar char="•"/>
            </a:pPr>
            <a:r>
              <a:rPr lang="ko-KR" altLang="en-US" sz="2800" dirty="0">
                <a:solidFill>
                  <a:srgbClr val="02AE2B"/>
                </a:solidFill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태국</a:t>
            </a:r>
            <a:r>
              <a:rPr lang="en-AU" sz="2800" dirty="0">
                <a:solidFill>
                  <a:srgbClr val="02AE2B"/>
                </a:solidFill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 </a:t>
            </a:r>
          </a:p>
          <a:p>
            <a:pPr marL="406394" indent="-406394">
              <a:buFont typeface="Arial" panose="020B0604020202020204" pitchFamily="34" charset="0"/>
              <a:buChar char="•"/>
            </a:pPr>
            <a:r>
              <a:rPr lang="ko-KR" altLang="en-US" sz="2800" dirty="0">
                <a:solidFill>
                  <a:srgbClr val="02AE2B"/>
                </a:solidFill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대만</a:t>
            </a:r>
            <a:endParaRPr lang="en-AU" sz="2800" dirty="0">
              <a:solidFill>
                <a:srgbClr val="02AE2B"/>
              </a:solidFill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  <a:p>
            <a:pPr marL="406394" indent="-406394">
              <a:buFont typeface="Arial" panose="020B0604020202020204" pitchFamily="34" charset="0"/>
              <a:buChar char="•"/>
            </a:pPr>
            <a:r>
              <a:rPr lang="ko-KR" altLang="en-US" sz="2800" dirty="0">
                <a:solidFill>
                  <a:srgbClr val="02AE2B"/>
                </a:solidFill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베트남</a:t>
            </a:r>
            <a:endParaRPr lang="en-AU" sz="2800" dirty="0">
              <a:solidFill>
                <a:srgbClr val="02AE2B"/>
              </a:solidFill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095242" y="1428738"/>
            <a:ext cx="6469331" cy="654536"/>
          </a:xfrm>
          <a:prstGeom prst="rect">
            <a:avLst/>
          </a:prstGeom>
          <a:noFill/>
        </p:spPr>
        <p:txBody>
          <a:bodyPr wrap="none" lIns="130046" tIns="65023" rIns="130046" bIns="65023" rtlCol="0">
            <a:spAutoFit/>
          </a:bodyPr>
          <a:lstStyle/>
          <a:p>
            <a:r>
              <a:rPr lang="en-AU" sz="3400" b="1" dirty="0">
                <a:solidFill>
                  <a:srgbClr val="3333FF"/>
                </a:solidFill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PALEA</a:t>
            </a:r>
            <a:r>
              <a:rPr lang="ko-KR" altLang="en-US" sz="3400" b="1" dirty="0">
                <a:solidFill>
                  <a:srgbClr val="3333FF"/>
                </a:solidFill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규정이 적용되는 </a:t>
            </a:r>
            <a:r>
              <a:rPr lang="en-US" altLang="ko-KR" sz="3400" b="1" dirty="0">
                <a:solidFill>
                  <a:srgbClr val="3333FF"/>
                </a:solidFill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24</a:t>
            </a:r>
            <a:r>
              <a:rPr lang="ko-KR" altLang="en-US" sz="3400" b="1" dirty="0">
                <a:solidFill>
                  <a:srgbClr val="3333FF"/>
                </a:solidFill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개 국</a:t>
            </a:r>
            <a:endParaRPr lang="en-AU" sz="3400" b="1" dirty="0">
              <a:solidFill>
                <a:srgbClr val="3333FF"/>
              </a:solidFill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3780713" y="7522637"/>
            <a:ext cx="153617" cy="186890"/>
          </a:xfrm>
          <a:prstGeom prst="rect">
            <a:avLst/>
          </a:prstGeom>
          <a:solidFill>
            <a:srgbClr val="02AE2B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30046" tIns="65023" rIns="130046" bIns="65023" numCol="1" rtlCol="0" anchor="t" anchorCtr="0" compatLnSpc="1">
            <a:prstTxWarp prst="textNoShape">
              <a:avLst/>
            </a:prstTxWarp>
          </a:bodyPr>
          <a:lstStyle/>
          <a:p>
            <a:pPr defTabSz="1300460"/>
            <a:endParaRPr lang="en-AU" sz="2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3784599" y="7832827"/>
            <a:ext cx="153617" cy="186890"/>
          </a:xfrm>
          <a:prstGeom prst="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30046" tIns="65023" rIns="130046" bIns="65023" numCol="1" rtlCol="0" anchor="t" anchorCtr="0" compatLnSpc="1">
            <a:prstTxWarp prst="textNoShape">
              <a:avLst/>
            </a:prstTxWarp>
          </a:bodyPr>
          <a:lstStyle/>
          <a:p>
            <a:pPr defTabSz="1300460"/>
            <a:endParaRPr lang="en-AU" sz="26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3781224" y="8143020"/>
            <a:ext cx="139652" cy="186890"/>
          </a:xfrm>
          <a:prstGeom prst="rect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30046" tIns="65023" rIns="130046" bIns="65023" numCol="1" rtlCol="0" anchor="t" anchorCtr="0" compatLnSpc="1">
            <a:prstTxWarp prst="textNoShape">
              <a:avLst/>
            </a:prstTxWarp>
          </a:bodyPr>
          <a:lstStyle/>
          <a:p>
            <a:pPr defTabSz="1300460"/>
            <a:endParaRPr lang="en-AU" sz="2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099404" y="7466832"/>
            <a:ext cx="3994044" cy="377537"/>
          </a:xfrm>
          <a:prstGeom prst="rect">
            <a:avLst/>
          </a:prstGeom>
          <a:noFill/>
        </p:spPr>
        <p:txBody>
          <a:bodyPr wrap="square" lIns="130046" tIns="65023" rIns="130046" bIns="65023" rtlCol="0">
            <a:spAutoFit/>
          </a:bodyPr>
          <a:lstStyle/>
          <a:p>
            <a:r>
              <a:rPr lang="ko-KR" altLang="en-US" sz="1600" dirty="0"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표준기구 또는 법규 위원회</a:t>
            </a:r>
            <a:endParaRPr lang="en-AU" sz="1600" dirty="0"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087946" y="7754357"/>
            <a:ext cx="3994044" cy="377537"/>
          </a:xfrm>
          <a:prstGeom prst="rect">
            <a:avLst/>
          </a:prstGeom>
          <a:noFill/>
        </p:spPr>
        <p:txBody>
          <a:bodyPr wrap="square" lIns="130046" tIns="65023" rIns="130046" bIns="65023" rtlCol="0">
            <a:spAutoFit/>
          </a:bodyPr>
          <a:lstStyle/>
          <a:p>
            <a:r>
              <a:rPr lang="ko-KR" altLang="en-US" sz="1600" dirty="0"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일부 초기활동</a:t>
            </a:r>
            <a:endParaRPr lang="en-AU" sz="1600" dirty="0"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092132" y="8071853"/>
            <a:ext cx="3994044" cy="377537"/>
          </a:xfrm>
          <a:prstGeom prst="rect">
            <a:avLst/>
          </a:prstGeom>
          <a:noFill/>
        </p:spPr>
        <p:txBody>
          <a:bodyPr wrap="square" lIns="130046" tIns="65023" rIns="130046" bIns="65023" rtlCol="0">
            <a:spAutoFit/>
          </a:bodyPr>
          <a:lstStyle/>
          <a:p>
            <a:r>
              <a:rPr lang="ko-KR" altLang="en-US" sz="1600" dirty="0"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현재는 활동 없음</a:t>
            </a:r>
            <a:endParaRPr lang="en-AU" sz="1600" dirty="0"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</p:txBody>
      </p:sp>
      <p:sp>
        <p:nvSpPr>
          <p:cNvPr id="1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3419433" y="8640700"/>
            <a:ext cx="7384485" cy="409172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rgbClr val="000000"/>
                </a:solidFill>
              </a:rPr>
              <a:t>15-09-2021                                           Graham Worthington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2859216" y="8663813"/>
            <a:ext cx="8210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000" dirty="0"/>
              <a:t>       1</a:t>
            </a:r>
          </a:p>
        </p:txBody>
      </p:sp>
    </p:spTree>
    <p:extLst>
      <p:ext uri="{BB962C8B-B14F-4D97-AF65-F5344CB8AC3E}">
        <p14:creationId xmlns:p14="http://schemas.microsoft.com/office/powerpoint/2010/main" val="27306016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58499" y="124272"/>
            <a:ext cx="12025268" cy="1625600"/>
          </a:xfrm>
        </p:spPr>
        <p:txBody>
          <a:bodyPr/>
          <a:lstStyle/>
          <a:p>
            <a:pPr algn="l"/>
            <a:r>
              <a:rPr lang="en-AU" sz="4800" dirty="0">
                <a:solidFill>
                  <a:schemeClr val="tx1"/>
                </a:solidFill>
                <a:effectLst/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 </a:t>
            </a:r>
            <a:r>
              <a:rPr lang="ko-KR" altLang="en-US" sz="4800" dirty="0">
                <a:solidFill>
                  <a:schemeClr val="tx1"/>
                </a:solidFill>
                <a:effectLst/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국제 적합성평가 프로세스 </a:t>
            </a:r>
            <a:r>
              <a:rPr lang="en-AU" sz="4800" dirty="0">
                <a:solidFill>
                  <a:schemeClr val="tx1"/>
                </a:solidFill>
                <a:effectLst/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GCAP’s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11900" y="1446610"/>
            <a:ext cx="13447063" cy="6840760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ko-KR" altLang="en-US" sz="24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인증기구</a:t>
            </a:r>
            <a:r>
              <a:rPr lang="en-AU" sz="24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(NB) </a:t>
            </a:r>
            <a:r>
              <a:rPr lang="ko-KR" altLang="en-US" sz="24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예</a:t>
            </a:r>
            <a:r>
              <a:rPr lang="en-AU" sz="18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: </a:t>
            </a:r>
            <a:r>
              <a:rPr lang="en-AU" sz="18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TUV SUD Korea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sz="18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적합성평가기구는 국가에서 공식적으로 지정하여 적용가능한 조율된 법안의 의미내에서 적합성평가를 위한 절차를 수행한다</a:t>
            </a:r>
            <a:r>
              <a:rPr lang="en-US" altLang="ko-KR" sz="18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sz="18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우리의 경우 </a:t>
            </a:r>
            <a:r>
              <a:rPr lang="ko-KR" altLang="en-US" sz="1800" b="0" dirty="0" smtClean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엘리베이터 지침이 </a:t>
            </a:r>
            <a:r>
              <a:rPr lang="ko-KR" altLang="en-US" sz="18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이에 해당한다</a:t>
            </a:r>
            <a:r>
              <a:rPr lang="en-US" altLang="ko-KR" sz="18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. </a:t>
            </a:r>
            <a:endParaRPr lang="en-AU" sz="18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lnSpc>
                <a:spcPct val="150000"/>
              </a:lnSpc>
              <a:buNone/>
            </a:pPr>
            <a:endParaRPr lang="en-AU" sz="80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sz="24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적합성평가기구</a:t>
            </a:r>
            <a:r>
              <a:rPr lang="en-AU" sz="24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CAB) </a:t>
            </a:r>
            <a:r>
              <a:rPr lang="ko-KR" altLang="en-US" sz="24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예</a:t>
            </a:r>
            <a:r>
              <a:rPr lang="en-AU" sz="18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: </a:t>
            </a:r>
            <a:r>
              <a:rPr lang="en-AU" sz="18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KOLAS </a:t>
            </a:r>
            <a:r>
              <a:rPr lang="ko-KR" altLang="en-US" sz="18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및</a:t>
            </a:r>
            <a:r>
              <a:rPr lang="en-AU" sz="18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KAS</a:t>
            </a:r>
            <a:endParaRPr lang="en-AU" sz="240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sz="18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조정</a:t>
            </a:r>
            <a:r>
              <a:rPr lang="en-US" altLang="ko-KR" sz="18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, </a:t>
            </a:r>
            <a:r>
              <a:rPr lang="ko-KR" altLang="en-US" sz="18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시험</a:t>
            </a:r>
            <a:r>
              <a:rPr lang="en-US" altLang="ko-KR" sz="18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, </a:t>
            </a:r>
            <a:r>
              <a:rPr lang="ko-KR" altLang="en-US" sz="18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인증 및 검사 활동 중 하나 또는 그 이상을 포함한 적합성평가요소에서 하나 이상의 요소를 수행하는 기구 </a:t>
            </a:r>
            <a:endParaRPr lang="en-AU" sz="18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lnSpc>
                <a:spcPct val="150000"/>
              </a:lnSpc>
              <a:buNone/>
            </a:pPr>
            <a:endParaRPr lang="en-AU" sz="110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sz="24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혜택</a:t>
            </a:r>
            <a:endParaRPr lang="en-AU" sz="240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lnSpc>
                <a:spcPct val="150000"/>
              </a:lnSpc>
              <a:buNone/>
            </a:pPr>
            <a:endParaRPr lang="en-AU" sz="11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8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규정 설명에 언급되지 않은 새로운 혁신 및 신기술 홍보</a:t>
            </a:r>
            <a:endParaRPr lang="en-AU" sz="18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8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승강기가 규정에 따라 엄격하게 설계</a:t>
            </a:r>
            <a:r>
              <a:rPr lang="en-US" altLang="ko-KR" sz="18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, </a:t>
            </a:r>
            <a:r>
              <a:rPr lang="ko-KR" altLang="en-US" sz="18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설치 및 유지보수 되도록 함</a:t>
            </a:r>
            <a:r>
              <a:rPr lang="en-US" altLang="ko-KR" sz="18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. </a:t>
            </a:r>
            <a:endParaRPr lang="en-AU" sz="18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8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규제관계자들이 안전</a:t>
            </a:r>
            <a:r>
              <a:rPr lang="en-US" altLang="ko-KR" sz="18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, </a:t>
            </a:r>
            <a:r>
              <a:rPr lang="ko-KR" altLang="en-US" sz="18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품질</a:t>
            </a:r>
            <a:r>
              <a:rPr lang="en-US" altLang="ko-KR" sz="18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, </a:t>
            </a:r>
            <a:r>
              <a:rPr lang="ko-KR" altLang="en-US" sz="18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환경조건을 충족했다는 것을  확인할 수 있도록 해 줌</a:t>
            </a:r>
            <a:endParaRPr lang="en-AU" sz="18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8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고객과 이해관계자에 추가적인 신뢰 제공</a:t>
            </a:r>
            <a:endParaRPr lang="en-AU" sz="18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8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회사에는 경쟁우위 제공 가능</a:t>
            </a:r>
            <a:endParaRPr lang="en-AU" sz="18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AU" sz="9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1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1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16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en-US" sz="1600" b="0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15-09-2021                                   Graham Worthington                                                   19</a:t>
            </a:r>
            <a:endParaRPr lang="en-AU" sz="20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>
              <a:buNone/>
            </a:pPr>
            <a:endParaRPr lang="en-AU" sz="1050" dirty="0"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7585974"/>
      </p:ext>
    </p:extLst>
  </p:cSld>
  <p:clrMapOvr>
    <a:masterClrMapping/>
  </p:clrMapOvr>
  <p:transition spd="slow">
    <p:wip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7421" y="-25102"/>
            <a:ext cx="11704320" cy="1625600"/>
          </a:xfrm>
        </p:spPr>
        <p:txBody>
          <a:bodyPr/>
          <a:lstStyle/>
          <a:p>
            <a:pPr algn="l"/>
            <a:r>
              <a:rPr lang="ko-KR" altLang="en-US" sz="4800" dirty="0">
                <a:solidFill>
                  <a:schemeClr val="tx1"/>
                </a:solidFill>
                <a:effectLst/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적합성 평가 프로세스</a:t>
            </a:r>
            <a:endParaRPr lang="en-AU" sz="4800" dirty="0">
              <a:solidFill>
                <a:schemeClr val="tx1"/>
              </a:solidFill>
              <a:effectLst/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776D320-ABAD-4EEF-99D0-44446D735DA9}"/>
              </a:ext>
            </a:extLst>
          </p:cNvPr>
          <p:cNvSpPr txBox="1"/>
          <p:nvPr/>
        </p:nvSpPr>
        <p:spPr>
          <a:xfrm>
            <a:off x="5123733" y="1766892"/>
            <a:ext cx="26468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00387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국제필수안전요건</a:t>
            </a:r>
            <a:endParaRPr lang="en-US" b="1" dirty="0">
              <a:solidFill>
                <a:srgbClr val="003870"/>
              </a:solidFill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1488078-460F-48E6-ABBC-B075022BA534}"/>
              </a:ext>
            </a:extLst>
          </p:cNvPr>
          <p:cNvSpPr txBox="1"/>
          <p:nvPr/>
        </p:nvSpPr>
        <p:spPr>
          <a:xfrm>
            <a:off x="5129391" y="3293482"/>
            <a:ext cx="28648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00387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국제 안전 매개변수</a:t>
            </a:r>
            <a:endParaRPr lang="en-US" b="1" dirty="0">
              <a:solidFill>
                <a:srgbClr val="003870"/>
              </a:solidFill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E49FA01-84C0-4E48-BF36-0F35F54A2436}"/>
              </a:ext>
            </a:extLst>
          </p:cNvPr>
          <p:cNvSpPr txBox="1"/>
          <p:nvPr/>
        </p:nvSpPr>
        <p:spPr>
          <a:xfrm>
            <a:off x="5214206" y="6481260"/>
            <a:ext cx="37994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 smtClean="0">
                <a:solidFill>
                  <a:srgbClr val="00387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엘리베이터인증을 </a:t>
            </a:r>
            <a:r>
              <a:rPr lang="ko-KR" altLang="en-US" b="1" dirty="0">
                <a:solidFill>
                  <a:srgbClr val="00387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위한 </a:t>
            </a:r>
            <a:r>
              <a:rPr lang="en-US" altLang="ko-KR" b="1" dirty="0">
                <a:solidFill>
                  <a:srgbClr val="00387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GCAP</a:t>
            </a:r>
            <a:endParaRPr lang="en-US" b="1" dirty="0">
              <a:solidFill>
                <a:srgbClr val="003870"/>
              </a:solidFill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49C99B8-C657-47D7-8810-188392DD373F}"/>
              </a:ext>
            </a:extLst>
          </p:cNvPr>
          <p:cNvSpPr txBox="1"/>
          <p:nvPr/>
        </p:nvSpPr>
        <p:spPr>
          <a:xfrm>
            <a:off x="5123946" y="4914914"/>
            <a:ext cx="55451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00387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인증을 위한 국제 적합성평가 프로세스</a:t>
            </a:r>
            <a:endParaRPr lang="en-US" b="1" dirty="0">
              <a:solidFill>
                <a:srgbClr val="003870"/>
              </a:solidFill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  <p:sp>
        <p:nvSpPr>
          <p:cNvPr id="33" name="Rectangle 194">
            <a:extLst>
              <a:ext uri="{FF2B5EF4-FFF2-40B4-BE49-F238E27FC236}">
                <a16:creationId xmlns:a16="http://schemas.microsoft.com/office/drawing/2014/main" id="{096248B3-2294-46D4-A973-6A9C4A2C0B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23533" y="1901499"/>
            <a:ext cx="1368152" cy="1015663"/>
          </a:xfrm>
          <a:prstGeom prst="rect">
            <a:avLst/>
          </a:prstGeom>
          <a:solidFill>
            <a:srgbClr val="99CC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0" tIns="27000" rIns="0" bIns="27000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457200" eaLnBrk="1" fontAlgn="auto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None/>
            </a:pPr>
            <a:r>
              <a:rPr lang="en-GB" altLang="fr-FR" sz="1200" b="1" dirty="0">
                <a:solidFill>
                  <a:srgbClr val="0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 panose="02020603050405020304" pitchFamily="18" charset="0"/>
              </a:rPr>
              <a:t>22559-1</a:t>
            </a:r>
            <a:br>
              <a:rPr lang="en-GB" altLang="fr-FR" sz="1200" b="1" dirty="0">
                <a:solidFill>
                  <a:srgbClr val="0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 panose="02020603050405020304" pitchFamily="18" charset="0"/>
              </a:rPr>
            </a:br>
            <a:r>
              <a:rPr lang="en-GB" altLang="fr-FR" sz="1200" dirty="0">
                <a:solidFill>
                  <a:srgbClr val="0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 panose="02020603050405020304" pitchFamily="18" charset="0"/>
              </a:rPr>
              <a:t>(8100-20)</a:t>
            </a:r>
            <a:r>
              <a:rPr lang="ko-KR" altLang="en-US" sz="1200" dirty="0">
                <a:solidFill>
                  <a:srgbClr val="0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 panose="02020603050405020304" pitchFamily="18" charset="0"/>
              </a:rPr>
              <a:t>승강기에 대한 글로벌 필수 안전 요건</a:t>
            </a:r>
            <a:r>
              <a:rPr lang="en-GB" altLang="fr-FR" sz="1200" dirty="0">
                <a:solidFill>
                  <a:srgbClr val="0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 panose="02020603050405020304" pitchFamily="18" charset="0"/>
              </a:rPr>
              <a:t> (GESR) </a:t>
            </a:r>
          </a:p>
        </p:txBody>
      </p:sp>
      <p:sp>
        <p:nvSpPr>
          <p:cNvPr id="34" name="Rectangle 200">
            <a:extLst>
              <a:ext uri="{FF2B5EF4-FFF2-40B4-BE49-F238E27FC236}">
                <a16:creationId xmlns:a16="http://schemas.microsoft.com/office/drawing/2014/main" id="{DEE245BD-0E44-439A-9E00-926521F0D1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23533" y="3471929"/>
            <a:ext cx="1368152" cy="1015662"/>
          </a:xfrm>
          <a:prstGeom prst="rect">
            <a:avLst/>
          </a:prstGeom>
          <a:solidFill>
            <a:srgbClr val="99CC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0" tIns="27000" rIns="0" bIns="27000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457200" eaLnBrk="1" fontAlgn="auto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None/>
            </a:pPr>
            <a:r>
              <a:rPr lang="en-GB" altLang="fr-FR" sz="1200" b="1" dirty="0">
                <a:solidFill>
                  <a:srgbClr val="0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 panose="02020603050405020304" pitchFamily="18" charset="0"/>
              </a:rPr>
              <a:t>TS 22559-2</a:t>
            </a:r>
            <a:br>
              <a:rPr lang="en-GB" altLang="fr-FR" sz="1200" b="1" dirty="0">
                <a:solidFill>
                  <a:srgbClr val="0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 panose="02020603050405020304" pitchFamily="18" charset="0"/>
              </a:rPr>
            </a:br>
            <a:r>
              <a:rPr lang="en-GB" altLang="fr-FR" sz="1200" dirty="0">
                <a:solidFill>
                  <a:srgbClr val="0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 panose="02020603050405020304" pitchFamily="18" charset="0"/>
              </a:rPr>
              <a:t>(TS 8100-21)</a:t>
            </a:r>
          </a:p>
          <a:p>
            <a:pPr algn="ctr" defTabSz="457200" eaLnBrk="1" fontAlgn="auto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None/>
            </a:pPr>
            <a:r>
              <a:rPr lang="ko-KR" altLang="en-US" sz="1200" dirty="0">
                <a:solidFill>
                  <a:srgbClr val="0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 panose="02020603050405020304" pitchFamily="18" charset="0"/>
              </a:rPr>
              <a:t>승강기에 대한 국제 </a:t>
            </a:r>
            <a:r>
              <a:rPr lang="ko-KR" altLang="en-US" sz="1200" dirty="0" err="1">
                <a:solidFill>
                  <a:srgbClr val="0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 panose="02020603050405020304" pitchFamily="18" charset="0"/>
              </a:rPr>
              <a:t>안전매개변수</a:t>
            </a:r>
            <a:r>
              <a:rPr lang="en-US" altLang="ko-KR" sz="1200" dirty="0">
                <a:solidFill>
                  <a:srgbClr val="0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 panose="02020603050405020304" pitchFamily="18" charset="0"/>
              </a:rPr>
              <a:t>(GSP)</a:t>
            </a:r>
            <a:r>
              <a:rPr lang="ko-KR" altLang="en-US" sz="1200" dirty="0">
                <a:solidFill>
                  <a:srgbClr val="0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 panose="02020603050405020304" pitchFamily="18" charset="0"/>
              </a:rPr>
              <a:t> </a:t>
            </a:r>
            <a:endParaRPr lang="en-GB" altLang="fr-FR" sz="1200" dirty="0">
              <a:solidFill>
                <a:srgbClr val="000000"/>
              </a:solidFill>
              <a:latin typeface="KoPub돋움체 Light" panose="02020603020101020101" pitchFamily="18" charset="-127"/>
              <a:ea typeface="KoPub돋움체 Light" panose="0202060302010102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35" name="Rectangle 202">
            <a:extLst>
              <a:ext uri="{FF2B5EF4-FFF2-40B4-BE49-F238E27FC236}">
                <a16:creationId xmlns:a16="http://schemas.microsoft.com/office/drawing/2014/main" id="{86920468-0A9E-49EF-B383-DF2151F9FC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23533" y="5068956"/>
            <a:ext cx="1368152" cy="1015662"/>
          </a:xfrm>
          <a:prstGeom prst="rect">
            <a:avLst/>
          </a:prstGeom>
          <a:solidFill>
            <a:srgbClr val="99CC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0" tIns="27000" rIns="0" bIns="27000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457200" eaLnBrk="1" fontAlgn="auto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None/>
            </a:pPr>
            <a:r>
              <a:rPr lang="en-GB" altLang="fr-FR" sz="1200" b="1" dirty="0">
                <a:solidFill>
                  <a:srgbClr val="0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 panose="02020603050405020304" pitchFamily="18" charset="0"/>
              </a:rPr>
              <a:t>TS 22559-3</a:t>
            </a:r>
            <a:br>
              <a:rPr lang="en-GB" altLang="fr-FR" sz="1200" b="1" dirty="0">
                <a:solidFill>
                  <a:srgbClr val="0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 panose="02020603050405020304" pitchFamily="18" charset="0"/>
              </a:rPr>
            </a:br>
            <a:r>
              <a:rPr lang="en-GB" altLang="fr-FR" sz="1200" dirty="0">
                <a:solidFill>
                  <a:srgbClr val="0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 panose="02020603050405020304" pitchFamily="18" charset="0"/>
              </a:rPr>
              <a:t>(8100-22)</a:t>
            </a:r>
          </a:p>
          <a:p>
            <a:pPr algn="ctr" defTabSz="457200" eaLnBrk="1" fontAlgn="auto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None/>
            </a:pPr>
            <a:r>
              <a:rPr lang="ko-KR" altLang="en-US" sz="1200" dirty="0" smtClean="0">
                <a:solidFill>
                  <a:srgbClr val="0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 panose="02020603050405020304" pitchFamily="18" charset="0"/>
              </a:rPr>
              <a:t>엘리베이터인증을 </a:t>
            </a:r>
            <a:r>
              <a:rPr lang="ko-KR" altLang="en-US" sz="1200" dirty="0">
                <a:solidFill>
                  <a:srgbClr val="0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 panose="02020603050405020304" pitchFamily="18" charset="0"/>
              </a:rPr>
              <a:t>위한 </a:t>
            </a:r>
            <a:r>
              <a:rPr lang="en-US" altLang="ko-KR" sz="1200" dirty="0">
                <a:solidFill>
                  <a:srgbClr val="0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 panose="02020603050405020304" pitchFamily="18" charset="0"/>
              </a:rPr>
              <a:t>GCAP</a:t>
            </a:r>
            <a:endParaRPr lang="en-GB" altLang="fr-FR" sz="1200" dirty="0">
              <a:solidFill>
                <a:srgbClr val="000000"/>
              </a:solidFill>
              <a:latin typeface="KoPub돋움체 Light" panose="02020603020101020101" pitchFamily="18" charset="-127"/>
              <a:ea typeface="KoPub돋움체 Light" panose="0202060302010102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36" name="Rectangle 205">
            <a:extLst>
              <a:ext uri="{FF2B5EF4-FFF2-40B4-BE49-F238E27FC236}">
                <a16:creationId xmlns:a16="http://schemas.microsoft.com/office/drawing/2014/main" id="{08DDE676-984F-40FF-8199-8590174F8A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23533" y="6592824"/>
            <a:ext cx="1368152" cy="1015662"/>
          </a:xfrm>
          <a:prstGeom prst="rect">
            <a:avLst/>
          </a:prstGeom>
          <a:solidFill>
            <a:srgbClr val="99CC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0" tIns="27000" rIns="0" bIns="27000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457200" eaLnBrk="1" fontAlgn="auto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None/>
            </a:pPr>
            <a:r>
              <a:rPr lang="en-GB" altLang="fr-FR" sz="1200" b="1" dirty="0">
                <a:solidFill>
                  <a:srgbClr val="0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 panose="02020603050405020304" pitchFamily="18" charset="0"/>
              </a:rPr>
              <a:t>TS 22559-4</a:t>
            </a:r>
            <a:br>
              <a:rPr lang="en-GB" altLang="fr-FR" sz="1200" b="1" dirty="0">
                <a:solidFill>
                  <a:srgbClr val="0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 panose="02020603050405020304" pitchFamily="18" charset="0"/>
              </a:rPr>
            </a:br>
            <a:r>
              <a:rPr lang="en-GB" altLang="fr-FR" sz="1200" dirty="0">
                <a:solidFill>
                  <a:srgbClr val="0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 panose="02020603050405020304" pitchFamily="18" charset="0"/>
              </a:rPr>
              <a:t>(8100-23)</a:t>
            </a:r>
          </a:p>
          <a:p>
            <a:pPr algn="ctr" defTabSz="457200" eaLnBrk="1" fontAlgn="auto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None/>
            </a:pPr>
            <a:r>
              <a:rPr lang="ko-KR" altLang="en-US" sz="1200" dirty="0" smtClean="0">
                <a:solidFill>
                  <a:srgbClr val="0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 panose="02020603050405020304" pitchFamily="18" charset="0"/>
              </a:rPr>
              <a:t>엘리베이터인증을 </a:t>
            </a:r>
            <a:r>
              <a:rPr lang="ko-KR" altLang="en-US" sz="1200" dirty="0">
                <a:solidFill>
                  <a:srgbClr val="0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 panose="02020603050405020304" pitchFamily="18" charset="0"/>
              </a:rPr>
              <a:t>위한 </a:t>
            </a:r>
            <a:r>
              <a:rPr lang="en-US" altLang="ko-KR" sz="1200" dirty="0">
                <a:solidFill>
                  <a:srgbClr val="0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 panose="02020603050405020304" pitchFamily="18" charset="0"/>
              </a:rPr>
              <a:t>GCAP</a:t>
            </a:r>
            <a:endParaRPr lang="en-GB" altLang="fr-FR" sz="1200" dirty="0">
              <a:solidFill>
                <a:srgbClr val="000000"/>
              </a:solidFill>
              <a:latin typeface="KoPub돋움체 Light" panose="02020603020101020101" pitchFamily="18" charset="-127"/>
              <a:ea typeface="KoPub돋움체 Light" panose="0202060302010102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314ED83-CAD3-4669-A90A-2766E6F6390B}"/>
              </a:ext>
            </a:extLst>
          </p:cNvPr>
          <p:cNvSpPr txBox="1"/>
          <p:nvPr/>
        </p:nvSpPr>
        <p:spPr>
          <a:xfrm>
            <a:off x="5106323" y="2160853"/>
            <a:ext cx="84158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승강기에서 발생할 수 있는 위험 및 안전문제를 해결함으로써 승강기를 위한 </a:t>
            </a:r>
            <a:r>
              <a:rPr lang="en-US" altLang="ko-KR" sz="2000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GESR</a:t>
            </a:r>
            <a:r>
              <a:rPr lang="ko-KR" altLang="en-US" sz="2000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을 수립</a:t>
            </a:r>
            <a:r>
              <a:rPr lang="en-US" altLang="ko-KR" sz="2000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. GEST</a:t>
            </a:r>
            <a:r>
              <a:rPr lang="ko-KR" altLang="en-US" sz="2000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는 승강기가 충족해야 하는 안전 목표에 대해서 명시한다</a:t>
            </a:r>
            <a:r>
              <a:rPr lang="en-US" altLang="ko-KR" sz="2000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.</a:t>
            </a:r>
            <a:endParaRPr lang="en-US" sz="2000" dirty="0"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3B874E64-FA0F-453F-A38E-C490003D0216}"/>
              </a:ext>
            </a:extLst>
          </p:cNvPr>
          <p:cNvSpPr/>
          <p:nvPr/>
        </p:nvSpPr>
        <p:spPr>
          <a:xfrm>
            <a:off x="5162466" y="3736872"/>
            <a:ext cx="882500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000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승강기에 </a:t>
            </a:r>
            <a:r>
              <a:rPr lang="ko-KR" altLang="en-US" sz="2000" dirty="0" smtClean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적용 가능하여 </a:t>
            </a:r>
            <a:r>
              <a:rPr lang="ko-KR" altLang="en-US" sz="2000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사용 및 실행되어야 하는 국제 안전 매개변수를 구체화함으로써 </a:t>
            </a:r>
            <a:r>
              <a:rPr lang="en-US" altLang="ko-KR" sz="2000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GESR</a:t>
            </a:r>
            <a:r>
              <a:rPr lang="ko-KR" altLang="en-US" sz="2000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의 안전 요구조건에 부합하기위한 기준을 설정</a:t>
            </a:r>
            <a:r>
              <a:rPr lang="en-US" altLang="ko-KR" sz="2000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. </a:t>
            </a:r>
            <a:r>
              <a:rPr lang="ko-KR" altLang="en-US" sz="2000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이를 통해 </a:t>
            </a:r>
            <a:r>
              <a:rPr lang="ko-KR" altLang="en-US" sz="2000" dirty="0" smtClean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엘리베이터안전에 </a:t>
            </a:r>
            <a:r>
              <a:rPr lang="ko-KR" altLang="en-US" sz="2000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대한 위해 요소를 해소할 수 있다</a:t>
            </a:r>
            <a:r>
              <a:rPr lang="en-US" altLang="ko-KR" sz="2000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. </a:t>
            </a:r>
            <a:endParaRPr lang="en-AU" sz="2000" dirty="0"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13D8BCD4-EA99-4EF7-9A68-5484DD8CF8A2}"/>
              </a:ext>
            </a:extLst>
          </p:cNvPr>
          <p:cNvSpPr/>
          <p:nvPr/>
        </p:nvSpPr>
        <p:spPr>
          <a:xfrm>
            <a:off x="5188048" y="5358741"/>
            <a:ext cx="879942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altLang="ko-KR" sz="2000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ISO/TS 22559-4</a:t>
            </a:r>
            <a:r>
              <a:rPr lang="ko-KR" altLang="en-US" sz="2000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에 따라 국제 적합성평가절차</a:t>
            </a:r>
            <a:r>
              <a:rPr lang="en-AU" altLang="ko-KR" sz="2000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(GCAP)</a:t>
            </a:r>
            <a:r>
              <a:rPr lang="ko-KR" altLang="en-US" sz="2000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에 적용하기 전 수행해야 하는 전제 조건들을 수립</a:t>
            </a:r>
            <a:endParaRPr lang="en-AU" altLang="ko-KR" sz="2000" dirty="0"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95EC3C21-0BA5-4616-AA8E-3DAF1E507486}"/>
              </a:ext>
            </a:extLst>
          </p:cNvPr>
          <p:cNvSpPr/>
          <p:nvPr/>
        </p:nvSpPr>
        <p:spPr>
          <a:xfrm>
            <a:off x="5188048" y="6923455"/>
            <a:ext cx="857664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000" dirty="0" smtClean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엘리베이터시스템</a:t>
            </a:r>
            <a:r>
              <a:rPr lang="en-US" altLang="ko-KR" sz="2000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, </a:t>
            </a:r>
            <a:r>
              <a:rPr lang="ko-KR" altLang="en-US" sz="2000" dirty="0" smtClean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엘리베이터부품</a:t>
            </a:r>
            <a:r>
              <a:rPr lang="en-US" altLang="ko-KR" sz="2000" dirty="0" smtClean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</a:t>
            </a:r>
            <a:r>
              <a:rPr lang="ko-KR" altLang="en-US" sz="2000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및 기능 에 적합성 인증과 적합성 인증 기구의 승인</a:t>
            </a:r>
            <a:r>
              <a:rPr lang="en-US" altLang="ko-KR" sz="2000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(GCAB)</a:t>
            </a:r>
            <a:r>
              <a:rPr lang="ko-KR" altLang="en-US" sz="2000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을 위한 절차수립</a:t>
            </a:r>
            <a:r>
              <a:rPr lang="en-US" altLang="ko-KR" sz="2000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. </a:t>
            </a:r>
            <a:endParaRPr lang="en-AU" sz="2000" dirty="0"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FADF8B2-0DCD-4567-B3E5-E9B81C7A5AF0}"/>
              </a:ext>
            </a:extLst>
          </p:cNvPr>
          <p:cNvSpPr/>
          <p:nvPr/>
        </p:nvSpPr>
        <p:spPr>
          <a:xfrm>
            <a:off x="2693467" y="8650932"/>
            <a:ext cx="1058517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68951" lvl="1">
              <a:defRPr/>
            </a:pPr>
            <a:r>
              <a:rPr lang="en-US" sz="2000" dirty="0">
                <a:solidFill>
                  <a:srgbClr val="000000"/>
                </a:solidFill>
              </a:rPr>
              <a:t>15-09-2021                               Graham Worthington                                         20</a:t>
            </a:r>
          </a:p>
        </p:txBody>
      </p:sp>
    </p:spTree>
    <p:extLst>
      <p:ext uri="{BB962C8B-B14F-4D97-AF65-F5344CB8AC3E}">
        <p14:creationId xmlns:p14="http://schemas.microsoft.com/office/powerpoint/2010/main" val="21477530"/>
      </p:ext>
    </p:extLst>
  </p:cSld>
  <p:clrMapOvr>
    <a:masterClrMapping/>
  </p:clrMapOvr>
  <p:transition spd="slow">
    <p:wip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79447" y="124272"/>
            <a:ext cx="11704320" cy="1625600"/>
          </a:xfrm>
        </p:spPr>
        <p:txBody>
          <a:bodyPr/>
          <a:lstStyle/>
          <a:p>
            <a:pPr algn="l"/>
            <a:r>
              <a:rPr lang="ko-KR" altLang="en-US" sz="48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국제 적합성인증평가프로세스</a:t>
            </a:r>
            <a:endParaRPr lang="en-AU" sz="480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11450" y="1446895"/>
            <a:ext cx="14008100" cy="684076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AU" sz="24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EN </a:t>
            </a:r>
            <a:r>
              <a:rPr lang="ko-KR" altLang="en-US" sz="24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및 </a:t>
            </a:r>
            <a:r>
              <a:rPr lang="en-US" altLang="ko-KR" sz="24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ISO</a:t>
            </a:r>
            <a:r>
              <a:rPr lang="ko-KR" altLang="en-US" sz="24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하에서</a:t>
            </a:r>
            <a:r>
              <a:rPr lang="en-US" altLang="ko-KR" sz="24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, </a:t>
            </a:r>
            <a:r>
              <a:rPr lang="ko-KR" altLang="en-US" sz="24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인증기관에 의한 적합성평가인증</a:t>
            </a:r>
            <a:endParaRPr lang="en-AU" sz="24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ko-KR" altLang="en-US" sz="24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서비스 인증 수행</a:t>
            </a:r>
            <a:endParaRPr lang="en-AU" sz="24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AU" sz="24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ko-KR" altLang="en-US" sz="24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시운전 검증 </a:t>
            </a:r>
            <a:endParaRPr lang="en-AU" sz="24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AU" sz="24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ko-KR" altLang="en-US" sz="24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시스템검증</a:t>
            </a:r>
            <a:endParaRPr lang="en-AU" sz="24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AU" sz="24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ko-KR" altLang="en-US" sz="24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유형 테스트</a:t>
            </a:r>
            <a:endParaRPr lang="en-AU" sz="24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AU" sz="24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ko-KR" altLang="en-US" sz="24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디자인 </a:t>
            </a:r>
            <a:r>
              <a:rPr lang="ko-KR" altLang="en-US" sz="2400" b="0" dirty="0" smtClean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검증</a:t>
            </a:r>
            <a:endParaRPr lang="en-US" altLang="ko-KR" sz="2400" b="0" dirty="0" smtClean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AU" sz="24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OEM </a:t>
            </a:r>
            <a:r>
              <a:rPr lang="ko-KR" altLang="en-US" sz="24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품질</a:t>
            </a:r>
            <a:r>
              <a:rPr lang="en-US" sz="24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</a:t>
            </a:r>
            <a:r>
              <a:rPr lang="ko-KR" altLang="en-US" sz="24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및 제조 시스템</a:t>
            </a:r>
            <a:r>
              <a:rPr lang="en-US" altLang="ko-KR" sz="24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/</a:t>
            </a:r>
            <a:r>
              <a:rPr lang="ko-KR" altLang="en-US" sz="24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설비 평가</a:t>
            </a:r>
            <a:endParaRPr lang="en-AU" sz="24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altLang="ko-KR" sz="24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ko-KR" altLang="en-US" sz="2400" b="0" dirty="0" smtClean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엘리베이터지침에 </a:t>
            </a:r>
            <a:r>
              <a:rPr lang="ko-KR" altLang="en-US" sz="24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대한 승인</a:t>
            </a:r>
            <a:r>
              <a:rPr lang="en-US" altLang="ko-KR" sz="24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(GESR’s)</a:t>
            </a:r>
            <a:endParaRPr lang="en-AU" sz="24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AU" sz="24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ko-KR" altLang="en-US" sz="24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상기내용 통합</a:t>
            </a:r>
            <a:endParaRPr lang="en-AU" sz="24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18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18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r>
              <a:rPr lang="en-US" sz="1800" b="0" kern="1200" dirty="0">
                <a:solidFill>
                  <a:srgbClr val="000000"/>
                </a:solidFill>
                <a:effectLst/>
                <a:latin typeface="Arial" charset="0"/>
              </a:rPr>
              <a:t>15-09-2021                               Graham Worthington                                                      21</a:t>
            </a:r>
          </a:p>
          <a:p>
            <a:pPr marL="0" indent="0">
              <a:buNone/>
            </a:pPr>
            <a:endParaRPr lang="en-AU" sz="2400" b="0" dirty="0">
              <a:solidFill>
                <a:schemeClr val="tx1"/>
              </a:solidFill>
              <a:effectLst/>
            </a:endParaRPr>
          </a:p>
          <a:p>
            <a:pPr marL="0" indent="0">
              <a:buNone/>
            </a:pPr>
            <a:endParaRPr lang="en-AU" sz="1600" b="0" dirty="0">
              <a:solidFill>
                <a:schemeClr val="tx1"/>
              </a:solidFill>
              <a:effectLst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18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1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4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AU" sz="3200" b="0" dirty="0">
              <a:solidFill>
                <a:schemeClr val="tx1"/>
              </a:solidFill>
              <a:effectLst/>
              <a:latin typeface="+mj-lt"/>
            </a:endParaRPr>
          </a:p>
          <a:p>
            <a:pPr marL="0" indent="0">
              <a:buNone/>
            </a:pPr>
            <a:endParaRPr lang="en-AU" sz="3200" b="0" dirty="0">
              <a:solidFill>
                <a:schemeClr val="tx1"/>
              </a:solidFill>
              <a:effectLst/>
              <a:latin typeface="+mj-lt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12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2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AU" sz="3200" b="0" dirty="0">
              <a:solidFill>
                <a:schemeClr val="tx1"/>
              </a:solidFill>
              <a:effectLst/>
              <a:latin typeface="+mj-lt"/>
            </a:endParaRPr>
          </a:p>
          <a:p>
            <a:pPr marL="0" indent="0">
              <a:buNone/>
            </a:pPr>
            <a:r>
              <a:rPr lang="en-GB" sz="3200" b="0" dirty="0">
                <a:solidFill>
                  <a:schemeClr val="tx1"/>
                </a:solidFill>
                <a:effectLst/>
                <a:latin typeface="+mj-lt"/>
              </a:rPr>
              <a:t> </a:t>
            </a:r>
            <a:endParaRPr lang="en-AU" sz="3200" b="0" dirty="0">
              <a:solidFill>
                <a:schemeClr val="tx1"/>
              </a:solidFill>
              <a:effectLst/>
              <a:latin typeface="+mj-lt"/>
            </a:endParaRPr>
          </a:p>
          <a:p>
            <a:pPr>
              <a:buNone/>
            </a:pPr>
            <a:endParaRPr lang="en-AU" sz="1100" dirty="0"/>
          </a:p>
        </p:txBody>
      </p:sp>
      <p:pic>
        <p:nvPicPr>
          <p:cNvPr id="4" name="Image 2">
            <a:extLst>
              <a:ext uri="{FF2B5EF4-FFF2-40B4-BE49-F238E27FC236}">
                <a16:creationId xmlns:a16="http://schemas.microsoft.com/office/drawing/2014/main" id="{A07FD5A3-103A-4FFA-AFC5-36D5F87C6F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2339" y="2120950"/>
            <a:ext cx="5679608" cy="36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8000456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9" end="2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79447" y="124272"/>
            <a:ext cx="11704320" cy="1625600"/>
          </a:xfrm>
        </p:spPr>
        <p:txBody>
          <a:bodyPr/>
          <a:lstStyle/>
          <a:p>
            <a:pPr algn="l"/>
            <a:r>
              <a:rPr lang="en-AU" sz="4800" dirty="0">
                <a:solidFill>
                  <a:schemeClr val="tx1"/>
                </a:solidFill>
                <a:effectLst/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GCAP</a:t>
            </a:r>
            <a:r>
              <a:rPr lang="en-US" sz="4800" dirty="0">
                <a:solidFill>
                  <a:schemeClr val="tx1"/>
                </a:solidFill>
                <a:effectLst/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’s </a:t>
            </a:r>
            <a:r>
              <a:rPr lang="ko-KR" altLang="en-US" sz="4800" dirty="0">
                <a:solidFill>
                  <a:schemeClr val="tx1"/>
                </a:solidFill>
                <a:effectLst/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를</a:t>
            </a:r>
            <a:r>
              <a:rPr lang="en-US" sz="4800" dirty="0">
                <a:solidFill>
                  <a:schemeClr val="tx1"/>
                </a:solidFill>
                <a:effectLst/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 </a:t>
            </a:r>
            <a:r>
              <a:rPr lang="ko-KR" altLang="en-US" sz="4800" dirty="0">
                <a:solidFill>
                  <a:schemeClr val="tx1"/>
                </a:solidFill>
                <a:effectLst/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위한 기술 문서</a:t>
            </a:r>
            <a:endParaRPr lang="en-AU" sz="4800" dirty="0">
              <a:solidFill>
                <a:schemeClr val="tx1"/>
              </a:solidFill>
              <a:effectLst/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19116" y="1434538"/>
            <a:ext cx="14000434" cy="6840760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AU" sz="700" b="0" dirty="0">
              <a:solidFill>
                <a:schemeClr val="tx1"/>
              </a:solidFill>
              <a:effectLst/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  <a:p>
            <a:pPr marL="0" indent="0">
              <a:buNone/>
            </a:pPr>
            <a:r>
              <a:rPr lang="ko-KR" altLang="en-US" sz="2800" dirty="0">
                <a:solidFill>
                  <a:schemeClr val="tx1"/>
                </a:solidFill>
                <a:effectLst/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인증기구가 요구하는 기술문서는 다음을 포함하되</a:t>
            </a:r>
            <a:r>
              <a:rPr lang="en-US" altLang="ko-KR" sz="2800" dirty="0">
                <a:solidFill>
                  <a:schemeClr val="tx1"/>
                </a:solidFill>
                <a:effectLst/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, </a:t>
            </a:r>
            <a:r>
              <a:rPr lang="ko-KR" altLang="en-US" sz="2800" dirty="0">
                <a:solidFill>
                  <a:schemeClr val="tx1"/>
                </a:solidFill>
                <a:effectLst/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국한되지는 않는다</a:t>
            </a:r>
            <a:r>
              <a:rPr lang="en-US" altLang="ko-KR" sz="2800" dirty="0">
                <a:solidFill>
                  <a:schemeClr val="tx1"/>
                </a:solidFill>
                <a:effectLst/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.</a:t>
            </a:r>
            <a:endParaRPr lang="en-AU" sz="2800" dirty="0">
              <a:solidFill>
                <a:schemeClr val="tx1"/>
              </a:solidFill>
              <a:effectLst/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  <a:p>
            <a:pPr marL="0" indent="0">
              <a:buNone/>
            </a:pPr>
            <a:endParaRPr lang="en-AU" sz="2400" b="0" dirty="0">
              <a:solidFill>
                <a:schemeClr val="tx1"/>
              </a:solidFill>
              <a:effectLst/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ko-KR" altLang="en-US" sz="2000" b="0" dirty="0">
                <a:solidFill>
                  <a:schemeClr val="tx1"/>
                </a:solidFill>
                <a:effectLst/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위험평가</a:t>
            </a:r>
            <a:endParaRPr lang="en-AU" sz="2000" b="0" dirty="0">
              <a:solidFill>
                <a:schemeClr val="tx1"/>
              </a:solidFill>
              <a:effectLst/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AU" sz="1400" b="0" dirty="0">
              <a:solidFill>
                <a:schemeClr val="tx1"/>
              </a:solidFill>
              <a:effectLst/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ko-KR" altLang="en-US" sz="2000" b="0" dirty="0">
                <a:solidFill>
                  <a:schemeClr val="tx1"/>
                </a:solidFill>
                <a:effectLst/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적용가능한 </a:t>
            </a:r>
            <a:r>
              <a:rPr lang="en-US" altLang="ko-KR" sz="2000" b="0" dirty="0">
                <a:solidFill>
                  <a:schemeClr val="tx1"/>
                </a:solidFill>
                <a:effectLst/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GESR’s</a:t>
            </a:r>
            <a:endParaRPr lang="en-AU" sz="2000" b="0" dirty="0">
              <a:solidFill>
                <a:schemeClr val="tx1"/>
              </a:solidFill>
              <a:effectLst/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AU" sz="1400" b="0" dirty="0">
              <a:solidFill>
                <a:schemeClr val="tx1"/>
              </a:solidFill>
              <a:effectLst/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ko-KR" altLang="en-US" sz="2000" b="0" dirty="0">
                <a:solidFill>
                  <a:schemeClr val="tx1"/>
                </a:solidFill>
                <a:effectLst/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설계 및 시험 데이터</a:t>
            </a:r>
            <a:endParaRPr lang="en-AU" sz="2000" b="0" dirty="0">
              <a:solidFill>
                <a:schemeClr val="tx1"/>
              </a:solidFill>
              <a:effectLst/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AU" sz="1400" b="0" dirty="0">
              <a:solidFill>
                <a:schemeClr val="tx1"/>
              </a:solidFill>
              <a:effectLst/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ko-KR" altLang="en-US" sz="2000" b="0" dirty="0">
                <a:solidFill>
                  <a:schemeClr val="tx1"/>
                </a:solidFill>
                <a:effectLst/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규정 적합성 문서</a:t>
            </a:r>
            <a:r>
              <a:rPr lang="en-US" altLang="ko-KR" sz="2000" b="0" dirty="0">
                <a:solidFill>
                  <a:schemeClr val="tx1"/>
                </a:solidFill>
                <a:effectLst/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(CCD), 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규정대로 수행하지 않은 경우</a:t>
            </a:r>
            <a:endParaRPr lang="en-AU" sz="2000" b="0" dirty="0">
              <a:solidFill>
                <a:schemeClr val="tx1"/>
              </a:solidFill>
              <a:effectLst/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AU" sz="1400" b="0" dirty="0">
              <a:solidFill>
                <a:schemeClr val="tx1"/>
              </a:solidFill>
              <a:effectLst/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AU" sz="2000" b="0" dirty="0">
                <a:solidFill>
                  <a:schemeClr val="tx1"/>
                </a:solidFill>
                <a:effectLst/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OEM 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품질</a:t>
            </a:r>
            <a:r>
              <a:rPr lang="en-AU" sz="2000" b="0" dirty="0">
                <a:solidFill>
                  <a:schemeClr val="tx1"/>
                </a:solidFill>
                <a:effectLst/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 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및 제조 시스템</a:t>
            </a:r>
            <a:r>
              <a:rPr lang="en-US" altLang="ko-KR" sz="2000" b="0" dirty="0">
                <a:solidFill>
                  <a:schemeClr val="tx1"/>
                </a:solidFill>
                <a:effectLst/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/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시설의 평가서를 포함할 수 있음</a:t>
            </a:r>
            <a:endParaRPr lang="en-AU" sz="2000" b="0" dirty="0">
              <a:solidFill>
                <a:schemeClr val="tx1"/>
              </a:solidFill>
              <a:effectLst/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AU" sz="2000" b="0" dirty="0">
              <a:solidFill>
                <a:schemeClr val="tx1"/>
              </a:solidFill>
              <a:effectLst/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ko-KR" altLang="en-US" sz="2000" b="0" dirty="0">
                <a:solidFill>
                  <a:schemeClr val="tx1"/>
                </a:solidFill>
                <a:effectLst/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고객사의 보고서 및 평가</a:t>
            </a:r>
            <a:endParaRPr lang="en-AU" sz="2000" b="0" dirty="0">
              <a:solidFill>
                <a:schemeClr val="tx1"/>
              </a:solidFill>
              <a:effectLst/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AU" sz="1400" b="0" dirty="0">
              <a:solidFill>
                <a:schemeClr val="tx1"/>
              </a:solidFill>
              <a:effectLst/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ko-KR" altLang="en-US" sz="2000" b="0" dirty="0" smtClean="0">
                <a:solidFill>
                  <a:schemeClr val="tx1"/>
                </a:solidFill>
                <a:effectLst/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엘리베이터지침에 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대한 승인</a:t>
            </a:r>
            <a:r>
              <a:rPr lang="en-US" altLang="ko-KR" sz="2000" b="0" dirty="0">
                <a:solidFill>
                  <a:schemeClr val="tx1"/>
                </a:solidFill>
                <a:effectLst/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(GESR’s)</a:t>
            </a:r>
            <a:endParaRPr lang="en-AU" sz="2000" b="0" dirty="0">
              <a:solidFill>
                <a:schemeClr val="tx1"/>
              </a:solidFill>
              <a:effectLst/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AU" sz="1400" b="0" dirty="0">
              <a:solidFill>
                <a:schemeClr val="tx1"/>
              </a:solidFill>
              <a:effectLst/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ko-KR" altLang="en-US" sz="2000" b="0" dirty="0">
                <a:solidFill>
                  <a:schemeClr val="tx1"/>
                </a:solidFill>
                <a:effectLst/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위의 문서의 조합</a:t>
            </a:r>
            <a:endParaRPr lang="en-AU" sz="2400" b="0" dirty="0">
              <a:solidFill>
                <a:schemeClr val="tx1"/>
              </a:solidFill>
              <a:effectLst/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AU" sz="2400" b="0" dirty="0">
              <a:solidFill>
                <a:schemeClr val="tx1"/>
              </a:solidFill>
              <a:effectLst/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AU" sz="1800" b="0" dirty="0">
              <a:solidFill>
                <a:schemeClr val="tx1"/>
              </a:solidFill>
              <a:effectLst/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  <a:p>
            <a:pPr marL="0" indent="0">
              <a:buNone/>
            </a:pPr>
            <a:endParaRPr lang="en-AU" sz="2400" b="0" dirty="0">
              <a:solidFill>
                <a:schemeClr val="tx1"/>
              </a:solidFill>
              <a:effectLst/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1800" b="0" kern="1200" dirty="0">
              <a:solidFill>
                <a:srgbClr val="000000"/>
              </a:solidFill>
              <a:effectLst/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r>
              <a:rPr lang="en-US" sz="1800" b="0" kern="1200" dirty="0">
                <a:solidFill>
                  <a:srgbClr val="000000"/>
                </a:solidFill>
                <a:effectLst/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15 -09-2021                                    Graham Worthington                                                22</a:t>
            </a:r>
          </a:p>
          <a:p>
            <a:pPr marL="0" indent="0">
              <a:buNone/>
            </a:pPr>
            <a:endParaRPr lang="en-AU" sz="3200" b="0" dirty="0">
              <a:solidFill>
                <a:schemeClr val="tx1"/>
              </a:solidFill>
              <a:effectLst/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  <a:p>
            <a:pPr marL="0" indent="0">
              <a:buNone/>
            </a:pPr>
            <a:endParaRPr lang="en-AU" sz="3200" b="0" dirty="0">
              <a:solidFill>
                <a:schemeClr val="tx1"/>
              </a:solidFill>
              <a:effectLst/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  <a:p>
            <a:pPr marL="0" indent="0">
              <a:buNone/>
            </a:pPr>
            <a:endParaRPr lang="en-AU" sz="3200" b="0" dirty="0">
              <a:solidFill>
                <a:schemeClr val="tx1"/>
              </a:solidFill>
              <a:effectLst/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1200" b="0" kern="1200" dirty="0">
              <a:solidFill>
                <a:srgbClr val="000000"/>
              </a:solidFill>
              <a:effectLst/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2000" b="0" kern="1200" dirty="0">
              <a:solidFill>
                <a:srgbClr val="000000"/>
              </a:solidFill>
              <a:effectLst/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  <a:p>
            <a:pPr marL="0" indent="0">
              <a:buNone/>
            </a:pPr>
            <a:endParaRPr lang="en-AU" sz="3200" b="0" dirty="0">
              <a:solidFill>
                <a:schemeClr val="tx1"/>
              </a:solidFill>
              <a:effectLst/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  <a:p>
            <a:pPr marL="0" indent="0">
              <a:buNone/>
            </a:pPr>
            <a:r>
              <a:rPr lang="en-GB" sz="3200" b="0" dirty="0">
                <a:solidFill>
                  <a:schemeClr val="tx1"/>
                </a:solidFill>
                <a:effectLst/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 </a:t>
            </a:r>
            <a:endParaRPr lang="en-AU" sz="3200" b="0" dirty="0">
              <a:solidFill>
                <a:schemeClr val="tx1"/>
              </a:solidFill>
              <a:effectLst/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  <a:p>
            <a:pPr>
              <a:buNone/>
            </a:pPr>
            <a:endParaRPr lang="en-AU" sz="1100" dirty="0"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6998952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9" end="2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79447" y="124272"/>
            <a:ext cx="11704320" cy="1625600"/>
          </a:xfrm>
        </p:spPr>
        <p:txBody>
          <a:bodyPr/>
          <a:lstStyle/>
          <a:p>
            <a:pPr algn="l"/>
            <a:r>
              <a:rPr lang="en-US" altLang="ko-KR" sz="4800" dirty="0">
                <a:solidFill>
                  <a:schemeClr val="tx1"/>
                </a:solidFill>
                <a:effectLst/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GCAP’s </a:t>
            </a:r>
            <a:r>
              <a:rPr lang="ko-KR" altLang="en-US" sz="4800" dirty="0">
                <a:solidFill>
                  <a:schemeClr val="tx1"/>
                </a:solidFill>
                <a:effectLst/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및 </a:t>
            </a:r>
            <a:r>
              <a:rPr lang="en-US" altLang="ko-KR" sz="4800" dirty="0">
                <a:solidFill>
                  <a:schemeClr val="tx1"/>
                </a:solidFill>
                <a:effectLst/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GESR’s</a:t>
            </a:r>
            <a:r>
              <a:rPr lang="ko-KR" altLang="en-US" sz="4800" dirty="0">
                <a:solidFill>
                  <a:schemeClr val="tx1"/>
                </a:solidFill>
                <a:effectLst/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의 적용 예</a:t>
            </a:r>
            <a:endParaRPr lang="en-AU" sz="4800" dirty="0">
              <a:solidFill>
                <a:schemeClr val="tx1"/>
              </a:solidFill>
              <a:effectLst/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18298" y="1450115"/>
            <a:ext cx="14001251" cy="6840760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en-AU" sz="11200" b="0" dirty="0">
              <a:solidFill>
                <a:schemeClr val="tx1"/>
              </a:solidFill>
              <a:effectLst/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ko-KR" altLang="en-US" sz="9600" b="0" dirty="0">
                <a:solidFill>
                  <a:schemeClr val="tx1"/>
                </a:solidFill>
                <a:effectLst/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대체 서스펜션 수단</a:t>
            </a:r>
            <a:endParaRPr lang="en-AU" sz="9600" b="0" dirty="0">
              <a:solidFill>
                <a:schemeClr val="tx1"/>
              </a:solidFill>
              <a:effectLst/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AU" sz="6400" b="0" dirty="0">
              <a:solidFill>
                <a:schemeClr val="tx1"/>
              </a:solidFill>
              <a:effectLst/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ko-KR" altLang="en-US" sz="9600" b="0" dirty="0">
                <a:solidFill>
                  <a:schemeClr val="tx1"/>
                </a:solidFill>
                <a:effectLst/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현재 규정을 준수하지 않는 기존 </a:t>
            </a:r>
            <a:r>
              <a:rPr lang="ko-KR" altLang="en-US" sz="9600" b="0" dirty="0" smtClean="0">
                <a:solidFill>
                  <a:schemeClr val="tx1"/>
                </a:solidFill>
                <a:effectLst/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엘리베이터의 </a:t>
            </a:r>
            <a:r>
              <a:rPr lang="ko-KR" altLang="en-US" sz="9600" b="0" dirty="0">
                <a:solidFill>
                  <a:schemeClr val="tx1"/>
                </a:solidFill>
                <a:effectLst/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현대화</a:t>
            </a:r>
            <a:endParaRPr lang="en-AU" sz="9600" b="0" dirty="0">
              <a:solidFill>
                <a:schemeClr val="tx1"/>
              </a:solidFill>
              <a:effectLst/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AU" sz="9600" b="0" dirty="0">
              <a:solidFill>
                <a:schemeClr val="tx1"/>
              </a:solidFill>
              <a:effectLst/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ko-KR" altLang="en-US" sz="8000" b="0" dirty="0" err="1">
                <a:solidFill>
                  <a:schemeClr val="tx1"/>
                </a:solidFill>
                <a:effectLst/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헤드룸</a:t>
            </a:r>
            <a:r>
              <a:rPr lang="ko-KR" altLang="en-US" sz="8000" b="0" dirty="0">
                <a:solidFill>
                  <a:schemeClr val="tx1"/>
                </a:solidFill>
                <a:effectLst/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 여유공간</a:t>
            </a:r>
            <a:endParaRPr lang="en-AU" sz="8000" b="0" dirty="0">
              <a:solidFill>
                <a:schemeClr val="tx1"/>
              </a:solidFill>
              <a:effectLst/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  <a:p>
            <a:pPr lvl="1">
              <a:buFont typeface="Wingdings" panose="05000000000000000000" pitchFamily="2" charset="2"/>
              <a:buChar char="Ø"/>
            </a:pPr>
            <a:endParaRPr lang="en-AU" sz="8000" b="0" dirty="0">
              <a:solidFill>
                <a:schemeClr val="tx1"/>
              </a:solidFill>
              <a:effectLst/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ko-KR" altLang="en-US" sz="8000" b="0" dirty="0">
                <a:solidFill>
                  <a:schemeClr val="tx1"/>
                </a:solidFill>
                <a:effectLst/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피트 깊이 및 </a:t>
            </a:r>
            <a:r>
              <a:rPr lang="ko-KR" altLang="en-US" sz="8000" b="0" dirty="0" err="1">
                <a:solidFill>
                  <a:schemeClr val="tx1"/>
                </a:solidFill>
                <a:effectLst/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접근로</a:t>
            </a:r>
            <a:endParaRPr lang="en-AU" sz="8000" b="0" dirty="0">
              <a:solidFill>
                <a:schemeClr val="tx1"/>
              </a:solidFill>
              <a:effectLst/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en-AU" sz="9000" b="0" dirty="0">
              <a:solidFill>
                <a:schemeClr val="tx1"/>
              </a:solidFill>
              <a:effectLst/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ko-KR" altLang="en-US" sz="8000" b="0" dirty="0" smtClean="0">
                <a:solidFill>
                  <a:schemeClr val="tx1"/>
                </a:solidFill>
                <a:effectLst/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엘리베이터 천장 </a:t>
            </a:r>
            <a:r>
              <a:rPr lang="ko-KR" altLang="en-US" sz="8000" b="0" dirty="0">
                <a:solidFill>
                  <a:schemeClr val="tx1"/>
                </a:solidFill>
                <a:effectLst/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및 피트 내 피신공간</a:t>
            </a:r>
            <a:endParaRPr lang="en-AU" sz="8000" b="0" dirty="0">
              <a:solidFill>
                <a:schemeClr val="tx1"/>
              </a:solidFill>
              <a:effectLst/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en-AU" sz="9000" b="0" dirty="0">
              <a:solidFill>
                <a:schemeClr val="tx1"/>
              </a:solidFill>
              <a:effectLst/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ko-KR" sz="8000" b="0" dirty="0">
                <a:solidFill>
                  <a:schemeClr val="tx1"/>
                </a:solidFill>
                <a:effectLst/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TOC</a:t>
            </a:r>
            <a:r>
              <a:rPr lang="ko-KR" altLang="en-US" sz="8000" b="0" dirty="0">
                <a:solidFill>
                  <a:schemeClr val="tx1"/>
                </a:solidFill>
                <a:effectLst/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난간 공간</a:t>
            </a:r>
            <a:endParaRPr lang="en-AU" sz="8000" b="0" dirty="0">
              <a:solidFill>
                <a:schemeClr val="tx1"/>
              </a:solidFill>
              <a:effectLst/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  <a:p>
            <a:pPr marL="0" indent="0">
              <a:buNone/>
            </a:pPr>
            <a:endParaRPr lang="en-AU" sz="6400" b="0" dirty="0">
              <a:solidFill>
                <a:schemeClr val="tx1"/>
              </a:solidFill>
              <a:effectLst/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ko-KR" altLang="en-US" sz="9600" b="0" dirty="0">
                <a:solidFill>
                  <a:schemeClr val="tx1"/>
                </a:solidFill>
                <a:effectLst/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전기</a:t>
            </a:r>
            <a:r>
              <a:rPr lang="en-US" altLang="ko-KR" sz="9600" b="0" dirty="0">
                <a:solidFill>
                  <a:schemeClr val="tx1"/>
                </a:solidFill>
                <a:effectLst/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-</a:t>
            </a:r>
            <a:r>
              <a:rPr lang="ko-KR" altLang="en-US" sz="9600" b="0" dirty="0">
                <a:solidFill>
                  <a:schemeClr val="tx1"/>
                </a:solidFill>
                <a:effectLst/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기계 제동시스템</a:t>
            </a:r>
            <a:r>
              <a:rPr lang="en-US" altLang="ko-KR" sz="9600" b="0" dirty="0">
                <a:solidFill>
                  <a:schemeClr val="tx1"/>
                </a:solidFill>
                <a:effectLst/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, PESSRAL</a:t>
            </a:r>
            <a:endParaRPr lang="en-AU" sz="9600" b="0" dirty="0">
              <a:solidFill>
                <a:schemeClr val="tx1"/>
              </a:solidFill>
              <a:effectLst/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AU" sz="6400" b="0" dirty="0">
              <a:solidFill>
                <a:schemeClr val="tx1"/>
              </a:solidFill>
              <a:effectLst/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ko-KR" altLang="en-US" sz="9600" b="0" dirty="0">
                <a:solidFill>
                  <a:schemeClr val="tx1"/>
                </a:solidFill>
                <a:effectLst/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도체 및 케이블</a:t>
            </a:r>
            <a:endParaRPr lang="en-US" altLang="ko-KR" sz="9600" b="0" dirty="0">
              <a:solidFill>
                <a:schemeClr val="tx1"/>
              </a:solidFill>
              <a:effectLst/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  <a:p>
            <a:pPr marL="0" indent="0">
              <a:buNone/>
            </a:pPr>
            <a:endParaRPr lang="en-AU" sz="6400" b="0" dirty="0">
              <a:solidFill>
                <a:schemeClr val="tx1"/>
              </a:solidFill>
              <a:effectLst/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ko-KR" altLang="en-US" sz="9600" b="0" dirty="0">
                <a:solidFill>
                  <a:schemeClr val="tx1"/>
                </a:solidFill>
                <a:effectLst/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버퍼</a:t>
            </a:r>
            <a:endParaRPr lang="en-AU" sz="9600" b="0" dirty="0">
              <a:solidFill>
                <a:schemeClr val="tx1"/>
              </a:solidFill>
              <a:effectLst/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AU" sz="6400" b="0" dirty="0">
              <a:solidFill>
                <a:schemeClr val="tx1"/>
              </a:solidFill>
              <a:effectLst/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ko-KR" altLang="en-US" sz="9600" b="0" dirty="0" smtClean="0">
                <a:solidFill>
                  <a:schemeClr val="tx1"/>
                </a:solidFill>
                <a:effectLst/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승강장 </a:t>
            </a:r>
            <a:r>
              <a:rPr lang="ko-KR" altLang="en-US" sz="9600" b="0" dirty="0">
                <a:solidFill>
                  <a:schemeClr val="tx1"/>
                </a:solidFill>
                <a:effectLst/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및 </a:t>
            </a:r>
            <a:r>
              <a:rPr lang="ko-KR" altLang="en-US" sz="9600" b="0" dirty="0" smtClean="0">
                <a:solidFill>
                  <a:schemeClr val="tx1"/>
                </a:solidFill>
                <a:effectLst/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카 </a:t>
            </a:r>
            <a:r>
              <a:rPr lang="ko-KR" altLang="en-US" sz="9600" b="0" dirty="0">
                <a:solidFill>
                  <a:schemeClr val="tx1"/>
                </a:solidFill>
                <a:effectLst/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도어 바이패스 기기</a:t>
            </a:r>
            <a:endParaRPr lang="en-AU" sz="9600" b="0" dirty="0">
              <a:solidFill>
                <a:schemeClr val="tx1"/>
              </a:solidFill>
              <a:effectLst/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AU" sz="16000" b="0" dirty="0">
              <a:solidFill>
                <a:schemeClr val="tx1"/>
              </a:solidFill>
              <a:effectLst/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  <a:p>
            <a:pPr marL="0" indent="0">
              <a:buNone/>
            </a:pPr>
            <a:r>
              <a:rPr lang="en-US" sz="8000" b="0" kern="1200" dirty="0">
                <a:solidFill>
                  <a:srgbClr val="000000"/>
                </a:solidFill>
                <a:effectLst/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15-09-2021                                    Graham Worthington                                               23</a:t>
            </a:r>
          </a:p>
          <a:p>
            <a:pPr marL="0" indent="0">
              <a:buNone/>
            </a:pPr>
            <a:endParaRPr lang="en-AU" sz="11200" b="0" dirty="0">
              <a:solidFill>
                <a:schemeClr val="tx1"/>
              </a:solidFill>
              <a:effectLst/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  <a:p>
            <a:pPr marL="0" indent="0">
              <a:buNone/>
            </a:pPr>
            <a:endParaRPr lang="en-AU" sz="7200" b="0" dirty="0">
              <a:solidFill>
                <a:schemeClr val="tx1"/>
              </a:solidFill>
              <a:effectLst/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8000" b="0" kern="1200" dirty="0">
              <a:solidFill>
                <a:srgbClr val="000000"/>
              </a:solidFill>
              <a:effectLst/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800" b="0" kern="1200" dirty="0">
              <a:solidFill>
                <a:srgbClr val="000000"/>
              </a:solidFill>
              <a:effectLst/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2000" b="0" kern="1200" dirty="0">
              <a:solidFill>
                <a:srgbClr val="000000"/>
              </a:solidFill>
              <a:effectLst/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  <a:p>
            <a:pPr marL="0" indent="0">
              <a:buNone/>
            </a:pPr>
            <a:endParaRPr lang="en-AU" sz="14400" b="0" dirty="0">
              <a:solidFill>
                <a:schemeClr val="tx1"/>
              </a:solidFill>
              <a:effectLst/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  <a:p>
            <a:pPr marL="0" indent="0">
              <a:buNone/>
            </a:pPr>
            <a:endParaRPr lang="en-AU" sz="14400" b="0" dirty="0">
              <a:solidFill>
                <a:schemeClr val="tx1"/>
              </a:solidFill>
              <a:effectLst/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  <a:p>
            <a:pPr marL="0" indent="0">
              <a:buNone/>
            </a:pPr>
            <a:endParaRPr lang="en-AU" sz="14400" b="0" dirty="0">
              <a:solidFill>
                <a:schemeClr val="tx1"/>
              </a:solidFill>
              <a:effectLst/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9600" b="0" kern="1200" dirty="0">
              <a:solidFill>
                <a:srgbClr val="000000"/>
              </a:solidFill>
              <a:effectLst/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  <a:p>
            <a:pPr marL="0" indent="0">
              <a:buNone/>
            </a:pPr>
            <a:endParaRPr lang="en-AU" sz="14400" b="0" dirty="0">
              <a:solidFill>
                <a:schemeClr val="tx1"/>
              </a:solidFill>
              <a:effectLst/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  <a:p>
            <a:pPr marL="0" indent="0">
              <a:buNone/>
            </a:pPr>
            <a:r>
              <a:rPr lang="en-GB" sz="14400" b="0" dirty="0">
                <a:solidFill>
                  <a:schemeClr val="tx1"/>
                </a:solidFill>
                <a:effectLst/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 </a:t>
            </a:r>
            <a:endParaRPr lang="en-AU" sz="14400" b="0" dirty="0">
              <a:solidFill>
                <a:schemeClr val="tx1"/>
              </a:solidFill>
              <a:effectLst/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  <a:p>
            <a:pPr>
              <a:buNone/>
            </a:pPr>
            <a:endParaRPr lang="en-AU" dirty="0"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9160417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4" end="3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2817971" y="390596"/>
            <a:ext cx="11704320" cy="1625600"/>
          </a:xfrm>
        </p:spPr>
        <p:txBody>
          <a:bodyPr/>
          <a:lstStyle/>
          <a:p>
            <a:pPr eaLnBrk="1" hangingPunct="1">
              <a:defRPr/>
            </a:pPr>
            <a:r>
              <a:rPr lang="en-GB"/>
              <a:t> </a:t>
            </a:r>
          </a:p>
        </p:txBody>
      </p:sp>
      <p:sp>
        <p:nvSpPr>
          <p:cNvPr id="35843" name="Text Box 3"/>
          <p:cNvSpPr txBox="1">
            <a:spLocks noChangeArrowheads="1"/>
          </p:cNvSpPr>
          <p:nvPr/>
        </p:nvSpPr>
        <p:spPr bwMode="auto">
          <a:xfrm>
            <a:off x="3855738" y="1222483"/>
            <a:ext cx="8911414" cy="967829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ko-KR" altLang="en-US" sz="5689" b="1" dirty="0"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경청해 주셔서 감사합니다</a:t>
            </a:r>
            <a:r>
              <a:rPr lang="en-US" altLang="ko-KR" sz="5689" b="1" dirty="0"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.</a:t>
            </a:r>
            <a:endParaRPr lang="en-GB" sz="5689" dirty="0"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</p:txBody>
      </p:sp>
      <p:pic>
        <p:nvPicPr>
          <p:cNvPr id="21508" name="Picture 5" descr="shaking_hands_s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773499" y="4608295"/>
            <a:ext cx="4553937" cy="273287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D87F61C-5C51-444A-BE75-E72154E2DAAE}"/>
              </a:ext>
            </a:extLst>
          </p:cNvPr>
          <p:cNvSpPr/>
          <p:nvPr/>
        </p:nvSpPr>
        <p:spPr bwMode="auto">
          <a:xfrm>
            <a:off x="11640254" y="2911642"/>
            <a:ext cx="2614592" cy="1611143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sz="180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24DB0F3-6620-4C14-B4F0-D9F734680C3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90288" b="25912"/>
          <a:stretch/>
        </p:blipFill>
        <p:spPr>
          <a:xfrm>
            <a:off x="12049706" y="3055966"/>
            <a:ext cx="2060762" cy="1611142"/>
          </a:xfrm>
          <a:prstGeom prst="rect">
            <a:avLst/>
          </a:prstGeom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7B665E4D-9A2E-46FD-B059-6ED7DF1CCE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5739" y="2848083"/>
            <a:ext cx="2599313" cy="174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6146" y="26098"/>
            <a:ext cx="11293404" cy="1183076"/>
          </a:xfrm>
        </p:spPr>
        <p:txBody>
          <a:bodyPr/>
          <a:lstStyle/>
          <a:p>
            <a:pPr algn="l">
              <a:defRPr/>
            </a:pPr>
            <a:r>
              <a:rPr lang="ko-KR" altLang="en-US" sz="48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법규위원회 및 표준기구</a:t>
            </a:r>
            <a:endParaRPr lang="en-AU" sz="480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63028" y="2855549"/>
            <a:ext cx="11367910" cy="6436924"/>
          </a:xfrm>
        </p:spPr>
        <p:txBody>
          <a:bodyPr/>
          <a:lstStyle/>
          <a:p>
            <a:pPr>
              <a:defRPr/>
            </a:pPr>
            <a:endParaRPr lang="en-AU" sz="4000" dirty="0"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>
              <a:defRPr/>
            </a:pPr>
            <a:endParaRPr lang="en-AU" dirty="0"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>
              <a:defRPr/>
            </a:pPr>
            <a:endParaRPr lang="en-AU" dirty="0"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  <p:sp>
        <p:nvSpPr>
          <p:cNvPr id="4" name="Inhaltsplatzhalter 2"/>
          <p:cNvSpPr txBox="1">
            <a:spLocks/>
          </p:cNvSpPr>
          <p:nvPr/>
        </p:nvSpPr>
        <p:spPr bwMode="auto">
          <a:xfrm>
            <a:off x="3453773" y="846662"/>
            <a:ext cx="11315826" cy="706318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30046" tIns="65023" rIns="130046" bIns="65023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9pPr>
          </a:lstStyle>
          <a:p>
            <a:pPr marL="0" indent="0">
              <a:spcBef>
                <a:spcPct val="100000"/>
              </a:spcBef>
              <a:buNone/>
            </a:pPr>
            <a:endParaRPr lang="en-US" altLang="zh-CN" sz="2600" b="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2"/>
          </p:nvPr>
        </p:nvSpPr>
        <p:spPr>
          <a:xfrm>
            <a:off x="12361533" y="8719778"/>
            <a:ext cx="1243648" cy="370699"/>
          </a:xfrm>
        </p:spPr>
        <p:txBody>
          <a:bodyPr/>
          <a:lstStyle/>
          <a:p>
            <a:pPr>
              <a:defRPr/>
            </a:pPr>
            <a:r>
              <a:rPr lang="en-US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     2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1796530"/>
              </p:ext>
            </p:extLst>
          </p:nvPr>
        </p:nvGraphicFramePr>
        <p:xfrm>
          <a:off x="2711450" y="1420813"/>
          <a:ext cx="12047662" cy="6968174"/>
        </p:xfrm>
        <a:graphic>
          <a:graphicData uri="http://schemas.openxmlformats.org/drawingml/2006/table">
            <a:tbl>
              <a:tblPr firstRow="1" firstCol="1" bandRow="1"/>
              <a:tblGrid>
                <a:gridCol w="34328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163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984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92405"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9pPr>
                    </a:lstStyle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ko-KR" altLang="en-US" sz="2000" dirty="0">
                          <a:solidFill>
                            <a:schemeClr val="tx1"/>
                          </a:solidFill>
                          <a:effectLst/>
                          <a:latin typeface="바탕체" panose="02030609000101010101" pitchFamily="17" charset="-127"/>
                          <a:ea typeface="바탕체" panose="02030609000101010101" pitchFamily="17" charset="-127"/>
                        </a:rPr>
                        <a:t>아시아 태평양 법규 위원회 및 표준 기구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바탕체" panose="02030609000101010101" pitchFamily="17" charset="-127"/>
                        <a:ea typeface="바탕체" panose="02030609000101010101" pitchFamily="17" charset="-127"/>
                        <a:cs typeface="Times New Roman"/>
                      </a:endParaRPr>
                    </a:p>
                  </a:txBody>
                  <a:tcPr marL="97536" marR="97536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C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258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9pPr>
                    </a:lstStyle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ko-KR" altLang="en-US" sz="1800" b="1" dirty="0">
                          <a:solidFill>
                            <a:srgbClr val="0070C0"/>
                          </a:solidFill>
                          <a:effectLst/>
                          <a:latin typeface="바탕체" panose="02030609000101010101" pitchFamily="17" charset="-127"/>
                          <a:ea typeface="바탕체" panose="02030609000101010101" pitchFamily="17" charset="-127"/>
                          <a:cs typeface="Arial" panose="020B0604020202020204" pitchFamily="34" charset="0"/>
                        </a:rPr>
                        <a:t>국가</a:t>
                      </a:r>
                      <a:r>
                        <a:rPr lang="en-US" altLang="ko-KR" sz="1800" b="1" dirty="0">
                          <a:solidFill>
                            <a:srgbClr val="0070C0"/>
                          </a:solidFill>
                          <a:effectLst/>
                          <a:latin typeface="바탕체" panose="02030609000101010101" pitchFamily="17" charset="-127"/>
                          <a:ea typeface="바탕체" panose="02030609000101010101" pitchFamily="17" charset="-127"/>
                          <a:cs typeface="Arial" panose="020B0604020202020204" pitchFamily="34" charset="0"/>
                        </a:rPr>
                        <a:t>/</a:t>
                      </a:r>
                      <a:r>
                        <a:rPr lang="ko-KR" altLang="en-US" sz="1800" b="1" dirty="0">
                          <a:solidFill>
                            <a:srgbClr val="0070C0"/>
                          </a:solidFill>
                          <a:effectLst/>
                          <a:latin typeface="바탕체" panose="02030609000101010101" pitchFamily="17" charset="-127"/>
                          <a:ea typeface="바탕체" panose="02030609000101010101" pitchFamily="17" charset="-127"/>
                          <a:cs typeface="Arial" panose="020B0604020202020204" pitchFamily="34" charset="0"/>
                        </a:rPr>
                        <a:t>지역</a:t>
                      </a:r>
                      <a:endParaRPr lang="en-US" sz="1800" b="1" dirty="0">
                        <a:solidFill>
                          <a:srgbClr val="0070C0"/>
                        </a:solidFill>
                        <a:effectLst/>
                        <a:latin typeface="바탕체" panose="02030609000101010101" pitchFamily="17" charset="-127"/>
                        <a:ea typeface="바탕체" panose="02030609000101010101" pitchFamily="17" charset="-127"/>
                        <a:cs typeface="Arial" panose="020B0604020202020204" pitchFamily="34" charset="0"/>
                      </a:endParaRPr>
                    </a:p>
                  </a:txBody>
                  <a:tcPr marL="97536" marR="97536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9pPr>
                    </a:lstStyle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ko-KR" altLang="en-US" sz="1800" b="1" dirty="0">
                          <a:solidFill>
                            <a:srgbClr val="0070C0"/>
                          </a:solidFill>
                          <a:effectLst/>
                          <a:latin typeface="바탕체" panose="02030609000101010101" pitchFamily="17" charset="-127"/>
                          <a:ea typeface="바탕체" panose="02030609000101010101" pitchFamily="17" charset="-127"/>
                          <a:cs typeface="Arial" panose="020B0604020202020204" pitchFamily="34" charset="0"/>
                        </a:rPr>
                        <a:t>표준기구</a:t>
                      </a:r>
                      <a:r>
                        <a:rPr lang="en-US" sz="1800" b="1" dirty="0">
                          <a:solidFill>
                            <a:srgbClr val="0070C0"/>
                          </a:solidFill>
                          <a:effectLst/>
                          <a:latin typeface="바탕체" panose="02030609000101010101" pitchFamily="17" charset="-127"/>
                          <a:ea typeface="바탕체" panose="02030609000101010101" pitchFamily="17" charset="-127"/>
                          <a:cs typeface="Arial" panose="020B0604020202020204" pitchFamily="34" charset="0"/>
                        </a:rPr>
                        <a:t>/</a:t>
                      </a:r>
                      <a:r>
                        <a:rPr lang="ko-KR" altLang="en-US" sz="1800" b="1" dirty="0">
                          <a:solidFill>
                            <a:srgbClr val="0070C0"/>
                          </a:solidFill>
                          <a:effectLst/>
                          <a:latin typeface="바탕체" panose="02030609000101010101" pitchFamily="17" charset="-127"/>
                          <a:ea typeface="바탕체" panose="02030609000101010101" pitchFamily="17" charset="-127"/>
                          <a:cs typeface="Arial" panose="020B0604020202020204" pitchFamily="34" charset="0"/>
                        </a:rPr>
                        <a:t>법규위원회</a:t>
                      </a:r>
                      <a:endParaRPr lang="en-US" sz="1800" b="1" dirty="0">
                        <a:solidFill>
                          <a:srgbClr val="0070C0"/>
                        </a:solidFill>
                        <a:effectLst/>
                        <a:latin typeface="바탕체" panose="02030609000101010101" pitchFamily="17" charset="-127"/>
                        <a:ea typeface="바탕체" panose="02030609000101010101" pitchFamily="17" charset="-127"/>
                        <a:cs typeface="Arial" panose="020B0604020202020204" pitchFamily="34" charset="0"/>
                      </a:endParaRPr>
                    </a:p>
                  </a:txBody>
                  <a:tcPr marL="97536" marR="97536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C9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9pPr>
                    </a:lstStyle>
                    <a:p>
                      <a:pPr marL="457200" algn="l"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70C0"/>
                          </a:solidFill>
                          <a:effectLst/>
                          <a:latin typeface="바탕체" panose="02030609000101010101" pitchFamily="17" charset="-127"/>
                          <a:ea typeface="바탕체" panose="02030609000101010101" pitchFamily="17" charset="-127"/>
                          <a:cs typeface="Arial" panose="020B0604020202020204" pitchFamily="34" charset="0"/>
                        </a:rPr>
                        <a:t>Acronym</a:t>
                      </a:r>
                    </a:p>
                  </a:txBody>
                  <a:tcPr marL="97536" marR="97536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C9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91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9pPr>
                    </a:lstStyle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ko-KR" altLang="en-US" sz="1600" dirty="0">
                          <a:solidFill>
                            <a:schemeClr val="tx1"/>
                          </a:solidFill>
                          <a:effectLst/>
                          <a:latin typeface="바탕체" panose="02030609000101010101" pitchFamily="17" charset="-127"/>
                          <a:ea typeface="바탕체" panose="02030609000101010101" pitchFamily="17" charset="-127"/>
                          <a:cs typeface="Times New Roman"/>
                        </a:rPr>
                        <a:t>아시아 태평양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바탕체" panose="02030609000101010101" pitchFamily="17" charset="-127"/>
                        <a:ea typeface="바탕체" panose="02030609000101010101" pitchFamily="17" charset="-127"/>
                        <a:cs typeface="Times New Roman"/>
                      </a:endParaRPr>
                    </a:p>
                  </a:txBody>
                  <a:tcPr marL="97536" marR="97536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9pPr>
                    </a:lstStyle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ko-KR" altLang="en-US" sz="1600" baseline="0" dirty="0" smtClean="0">
                          <a:solidFill>
                            <a:schemeClr val="tx1"/>
                          </a:solidFill>
                          <a:effectLst/>
                          <a:latin typeface="바탕체" panose="02030609000101010101" pitchFamily="17" charset="-127"/>
                          <a:ea typeface="바탕체" panose="02030609000101010101" pitchFamily="17" charset="-127"/>
                        </a:rPr>
                        <a:t>아시아태평양 엘리베이터 에스컬레이터 협의체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바탕체" panose="02030609000101010101" pitchFamily="17" charset="-127"/>
                        <a:ea typeface="바탕체" panose="02030609000101010101" pitchFamily="17" charset="-127"/>
                        <a:cs typeface="Times New Roman"/>
                      </a:endParaRPr>
                    </a:p>
                  </a:txBody>
                  <a:tcPr marL="97536" marR="97536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C9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9pPr>
                    </a:lstStyle>
                    <a:p>
                      <a:pPr marL="457200" algn="l"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바탕체" panose="02030609000101010101" pitchFamily="17" charset="-127"/>
                          <a:ea typeface="바탕체" panose="02030609000101010101" pitchFamily="17" charset="-127"/>
                        </a:rPr>
                        <a:t>PALEA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바탕체" panose="02030609000101010101" pitchFamily="17" charset="-127"/>
                        <a:ea typeface="바탕체" panose="02030609000101010101" pitchFamily="17" charset="-127"/>
                        <a:cs typeface="Times New Roman"/>
                      </a:endParaRPr>
                    </a:p>
                  </a:txBody>
                  <a:tcPr marL="97536" marR="97536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C99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228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9pPr>
                    </a:lstStyle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ko-KR" altLang="en-US" sz="1600" dirty="0">
                          <a:solidFill>
                            <a:schemeClr val="tx1"/>
                          </a:solidFill>
                          <a:effectLst/>
                          <a:latin typeface="바탕체" panose="02030609000101010101" pitchFamily="17" charset="-127"/>
                          <a:ea typeface="바탕체" panose="02030609000101010101" pitchFamily="17" charset="-127"/>
                          <a:cs typeface="Times New Roman"/>
                        </a:rPr>
                        <a:t>호주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바탕체" panose="02030609000101010101" pitchFamily="17" charset="-127"/>
                        <a:ea typeface="바탕체" panose="02030609000101010101" pitchFamily="17" charset="-127"/>
                        <a:cs typeface="Times New Roman"/>
                      </a:endParaRPr>
                    </a:p>
                  </a:txBody>
                  <a:tcPr marL="97536" marR="97536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9pPr>
                    </a:lstStyle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ko-KR" altLang="en-US" sz="1600" dirty="0">
                          <a:solidFill>
                            <a:schemeClr val="tx1"/>
                          </a:solidFill>
                          <a:effectLst/>
                          <a:latin typeface="바탕체" panose="02030609000101010101" pitchFamily="17" charset="-127"/>
                          <a:ea typeface="바탕체" panose="02030609000101010101" pitchFamily="17" charset="-127"/>
                        </a:rPr>
                        <a:t>호주 표준기구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바탕체" panose="02030609000101010101" pitchFamily="17" charset="-127"/>
                          <a:ea typeface="바탕체" panose="02030609000101010101" pitchFamily="17" charset="-127"/>
                        </a:rPr>
                        <a:t>/ME4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바탕체" panose="02030609000101010101" pitchFamily="17" charset="-127"/>
                        <a:ea typeface="바탕체" panose="02030609000101010101" pitchFamily="17" charset="-127"/>
                        <a:cs typeface="Times New Roman"/>
                      </a:endParaRPr>
                    </a:p>
                  </a:txBody>
                  <a:tcPr marL="97536" marR="97536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C9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9pPr>
                    </a:lstStyle>
                    <a:p>
                      <a:pPr marL="457200" algn="l">
                        <a:spcAft>
                          <a:spcPts val="0"/>
                        </a:spcAft>
                      </a:pPr>
                      <a:r>
                        <a:rPr lang="en-US" sz="1600" baseline="0" dirty="0">
                          <a:solidFill>
                            <a:schemeClr val="tx1"/>
                          </a:solidFill>
                          <a:effectLst/>
                          <a:latin typeface="바탕체" panose="02030609000101010101" pitchFamily="17" charset="-127"/>
                          <a:ea typeface="바탕체" panose="02030609000101010101" pitchFamily="17" charset="-127"/>
                          <a:cs typeface="+mn-cs"/>
                        </a:rPr>
                        <a:t>SA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바탕체" panose="02030609000101010101" pitchFamily="17" charset="-127"/>
                        <a:ea typeface="바탕체" panose="02030609000101010101" pitchFamily="17" charset="-127"/>
                        <a:cs typeface="Times New Roman"/>
                      </a:endParaRPr>
                    </a:p>
                  </a:txBody>
                  <a:tcPr marL="97536" marR="97536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C9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308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9pPr>
                    </a:lstStyle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ko-KR" altLang="en-US" sz="1600" dirty="0">
                          <a:solidFill>
                            <a:schemeClr val="tx1"/>
                          </a:solidFill>
                          <a:effectLst/>
                          <a:latin typeface="바탕체" panose="02030609000101010101" pitchFamily="17" charset="-127"/>
                          <a:ea typeface="바탕체" panose="02030609000101010101" pitchFamily="17" charset="-127"/>
                          <a:cs typeface="Times New Roman"/>
                        </a:rPr>
                        <a:t>중국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바탕체" panose="02030609000101010101" pitchFamily="17" charset="-127"/>
                        <a:ea typeface="바탕체" panose="02030609000101010101" pitchFamily="17" charset="-127"/>
                        <a:cs typeface="Times New Roman"/>
                      </a:endParaRPr>
                    </a:p>
                  </a:txBody>
                  <a:tcPr marL="97536" marR="97536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9pPr>
                    </a:lstStyle>
                    <a:p>
                      <a:pPr marL="457200" algn="l">
                        <a:spcAft>
                          <a:spcPts val="0"/>
                        </a:spcAft>
                      </a:pPr>
                      <a:r>
                        <a:rPr lang="ko-KR" altLang="en-US" sz="1600" dirty="0" err="1">
                          <a:solidFill>
                            <a:schemeClr val="tx1"/>
                          </a:solidFill>
                          <a:effectLst/>
                          <a:latin typeface="바탕체" panose="02030609000101010101" pitchFamily="17" charset="-127"/>
                          <a:ea typeface="바탕체" panose="02030609000101010101" pitchFamily="17" charset="-127"/>
                        </a:rPr>
                        <a:t>표준청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바탕체" panose="02030609000101010101" pitchFamily="17" charset="-127"/>
                          <a:ea typeface="바탕체" panose="02030609000101010101" pitchFamily="17" charset="-127"/>
                        </a:rPr>
                        <a:t> /TC196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바탕체" panose="02030609000101010101" pitchFamily="17" charset="-127"/>
                        <a:ea typeface="바탕체" panose="02030609000101010101" pitchFamily="17" charset="-127"/>
                        <a:cs typeface="Times New Roman"/>
                      </a:endParaRPr>
                    </a:p>
                  </a:txBody>
                  <a:tcPr marL="97536" marR="97536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C9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9pPr>
                    </a:lstStyle>
                    <a:p>
                      <a:pPr marL="457200" algn="l"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바탕체" panose="02030609000101010101" pitchFamily="17" charset="-127"/>
                          <a:ea typeface="바탕체" panose="02030609000101010101" pitchFamily="17" charset="-127"/>
                        </a:rPr>
                        <a:t>SAC/TC196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바탕체" panose="02030609000101010101" pitchFamily="17" charset="-127"/>
                        <a:ea typeface="바탕체" panose="02030609000101010101" pitchFamily="17" charset="-127"/>
                        <a:cs typeface="Times New Roman"/>
                      </a:endParaRPr>
                    </a:p>
                  </a:txBody>
                  <a:tcPr marL="97536" marR="97536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C99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085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9pPr>
                    </a:lstStyle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ko-KR" altLang="en-US" sz="1600" dirty="0">
                          <a:solidFill>
                            <a:schemeClr val="tx1"/>
                          </a:solidFill>
                          <a:effectLst/>
                          <a:latin typeface="바탕체" panose="02030609000101010101" pitchFamily="17" charset="-127"/>
                          <a:ea typeface="바탕체" panose="02030609000101010101" pitchFamily="17" charset="-127"/>
                          <a:cs typeface="Times New Roman"/>
                        </a:rPr>
                        <a:t>홍콩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바탕체" panose="02030609000101010101" pitchFamily="17" charset="-127"/>
                        <a:ea typeface="바탕체" panose="02030609000101010101" pitchFamily="17" charset="-127"/>
                        <a:cs typeface="Times New Roman"/>
                      </a:endParaRPr>
                    </a:p>
                  </a:txBody>
                  <a:tcPr marL="97536" marR="97536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9pPr>
                    </a:lstStyle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ko-KR" altLang="en-US" sz="1600" baseline="0" dirty="0">
                          <a:solidFill>
                            <a:schemeClr val="tx1"/>
                          </a:solidFill>
                          <a:effectLst/>
                          <a:latin typeface="바탕체" panose="02030609000101010101" pitchFamily="17" charset="-127"/>
                          <a:ea typeface="바탕체" panose="02030609000101010101" pitchFamily="17" charset="-127"/>
                        </a:rPr>
                        <a:t>전기 기계 서비스 부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바탕체" panose="02030609000101010101" pitchFamily="17" charset="-127"/>
                        <a:ea typeface="바탕체" panose="02030609000101010101" pitchFamily="17" charset="-127"/>
                        <a:cs typeface="Times New Roman"/>
                      </a:endParaRPr>
                    </a:p>
                  </a:txBody>
                  <a:tcPr marL="97536" marR="97536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C9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9pPr>
                    </a:lstStyle>
                    <a:p>
                      <a:pPr marL="457200" algn="l"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바탕체" panose="02030609000101010101" pitchFamily="17" charset="-127"/>
                          <a:ea typeface="바탕체" panose="02030609000101010101" pitchFamily="17" charset="-127"/>
                        </a:rPr>
                        <a:t>EMSD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바탕체" panose="02030609000101010101" pitchFamily="17" charset="-127"/>
                        <a:ea typeface="바탕체" panose="02030609000101010101" pitchFamily="17" charset="-127"/>
                        <a:cs typeface="Times New Roman"/>
                      </a:endParaRPr>
                    </a:p>
                  </a:txBody>
                  <a:tcPr marL="97536" marR="97536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C9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308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9pPr>
                    </a:lstStyle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ko-KR" altLang="en-US" sz="1600" dirty="0">
                          <a:solidFill>
                            <a:schemeClr val="tx1"/>
                          </a:solidFill>
                          <a:effectLst/>
                          <a:latin typeface="바탕체" panose="02030609000101010101" pitchFamily="17" charset="-127"/>
                          <a:ea typeface="바탕체" panose="02030609000101010101" pitchFamily="17" charset="-127"/>
                          <a:cs typeface="Times New Roman"/>
                        </a:rPr>
                        <a:t>인도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바탕체" panose="02030609000101010101" pitchFamily="17" charset="-127"/>
                        <a:ea typeface="바탕체" panose="02030609000101010101" pitchFamily="17" charset="-127"/>
                        <a:cs typeface="Times New Roman"/>
                      </a:endParaRPr>
                    </a:p>
                  </a:txBody>
                  <a:tcPr marL="97536" marR="97536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9pPr>
                    </a:lstStyle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ko-KR" altLang="en-US" sz="1600" dirty="0">
                          <a:solidFill>
                            <a:schemeClr val="tx1"/>
                          </a:solidFill>
                          <a:effectLst/>
                          <a:latin typeface="바탕체" panose="02030609000101010101" pitchFamily="17" charset="-127"/>
                          <a:ea typeface="바탕체" panose="02030609000101010101" pitchFamily="17" charset="-127"/>
                        </a:rPr>
                        <a:t>인도표준국</a:t>
                      </a:r>
                      <a:r>
                        <a:rPr lang="en-US" altLang="ko-KR" sz="1600" dirty="0">
                          <a:solidFill>
                            <a:schemeClr val="tx1"/>
                          </a:solidFill>
                          <a:effectLst/>
                          <a:latin typeface="바탕체" panose="02030609000101010101" pitchFamily="17" charset="-127"/>
                          <a:ea typeface="바탕체" panose="02030609000101010101" pitchFamily="17" charset="-127"/>
                        </a:rPr>
                        <a:t>/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바탕체" panose="02030609000101010101" pitchFamily="17" charset="-127"/>
                          <a:ea typeface="바탕체" panose="02030609000101010101" pitchFamily="17" charset="-127"/>
                        </a:rPr>
                        <a:t>ET25/P4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바탕체" panose="02030609000101010101" pitchFamily="17" charset="-127"/>
                        <a:ea typeface="바탕체" panose="02030609000101010101" pitchFamily="17" charset="-127"/>
                        <a:cs typeface="Times New Roman"/>
                      </a:endParaRPr>
                    </a:p>
                  </a:txBody>
                  <a:tcPr marL="97536" marR="97536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C9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9pPr>
                    </a:lstStyle>
                    <a:p>
                      <a:pPr marL="457200" algn="l"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바탕체" panose="02030609000101010101" pitchFamily="17" charset="-127"/>
                          <a:ea typeface="바탕체" panose="02030609000101010101" pitchFamily="17" charset="-127"/>
                        </a:rPr>
                        <a:t>BIS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바탕체" panose="02030609000101010101" pitchFamily="17" charset="-127"/>
                        <a:ea typeface="바탕체" panose="02030609000101010101" pitchFamily="17" charset="-127"/>
                        <a:cs typeface="Times New Roman"/>
                      </a:endParaRPr>
                    </a:p>
                  </a:txBody>
                  <a:tcPr marL="97536" marR="97536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C99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085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9pPr>
                    </a:lstStyle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ko-KR" altLang="en-US" sz="1600" dirty="0">
                          <a:solidFill>
                            <a:schemeClr val="tx1"/>
                          </a:solidFill>
                          <a:effectLst/>
                          <a:latin typeface="바탕체" panose="02030609000101010101" pitchFamily="17" charset="-127"/>
                          <a:ea typeface="바탕체" panose="02030609000101010101" pitchFamily="17" charset="-127"/>
                          <a:cs typeface="Times New Roman"/>
                        </a:rPr>
                        <a:t>인도네시아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바탕체" panose="02030609000101010101" pitchFamily="17" charset="-127"/>
                        <a:ea typeface="바탕체" panose="02030609000101010101" pitchFamily="17" charset="-127"/>
                        <a:cs typeface="Times New Roman"/>
                      </a:endParaRPr>
                    </a:p>
                  </a:txBody>
                  <a:tcPr marL="97536" marR="97536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9pPr>
                    </a:lstStyle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ko-KR" altLang="en-US" sz="1600" dirty="0">
                          <a:solidFill>
                            <a:schemeClr val="tx1"/>
                          </a:solidFill>
                          <a:effectLst/>
                          <a:latin typeface="바탕체" panose="02030609000101010101" pitchFamily="17" charset="-127"/>
                          <a:ea typeface="바탕체" panose="02030609000101010101" pitchFamily="17" charset="-127"/>
                        </a:rPr>
                        <a:t>인도네시아 국가 </a:t>
                      </a:r>
                      <a:r>
                        <a:rPr lang="ko-KR" altLang="en-US" sz="1600" dirty="0" err="1">
                          <a:solidFill>
                            <a:schemeClr val="tx1"/>
                          </a:solidFill>
                          <a:effectLst/>
                          <a:latin typeface="바탕체" panose="02030609000101010101" pitchFamily="17" charset="-127"/>
                          <a:ea typeface="바탕체" panose="02030609000101010101" pitchFamily="17" charset="-127"/>
                        </a:rPr>
                        <a:t>표준청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바탕체" panose="02030609000101010101" pitchFamily="17" charset="-127"/>
                        <a:ea typeface="바탕체" panose="02030609000101010101" pitchFamily="17" charset="-127"/>
                        <a:cs typeface="Times New Roman"/>
                      </a:endParaRPr>
                    </a:p>
                  </a:txBody>
                  <a:tcPr marL="97536" marR="97536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C9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9pPr>
                    </a:lstStyle>
                    <a:p>
                      <a:pPr marL="457200" algn="l"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바탕체" panose="02030609000101010101" pitchFamily="17" charset="-127"/>
                          <a:ea typeface="바탕체" panose="02030609000101010101" pitchFamily="17" charset="-127"/>
                        </a:rPr>
                        <a:t>SNI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바탕체" panose="02030609000101010101" pitchFamily="17" charset="-127"/>
                        <a:ea typeface="바탕체" panose="02030609000101010101" pitchFamily="17" charset="-127"/>
                        <a:cs typeface="Times New Roman"/>
                      </a:endParaRPr>
                    </a:p>
                  </a:txBody>
                  <a:tcPr marL="97536" marR="97536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C9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4085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9pPr>
                    </a:lstStyle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ko-KR" altLang="en-US" sz="1600" dirty="0">
                          <a:solidFill>
                            <a:schemeClr val="tx1"/>
                          </a:solidFill>
                          <a:effectLst/>
                          <a:latin typeface="바탕체" panose="02030609000101010101" pitchFamily="17" charset="-127"/>
                          <a:ea typeface="바탕체" panose="02030609000101010101" pitchFamily="17" charset="-127"/>
                          <a:cs typeface="Times New Roman"/>
                        </a:rPr>
                        <a:t>일본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바탕체" panose="02030609000101010101" pitchFamily="17" charset="-127"/>
                        <a:ea typeface="바탕체" panose="02030609000101010101" pitchFamily="17" charset="-127"/>
                        <a:cs typeface="Times New Roman"/>
                      </a:endParaRPr>
                    </a:p>
                  </a:txBody>
                  <a:tcPr marL="97536" marR="97536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9pPr>
                    </a:lstStyle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ko-KR" altLang="en-US" sz="1600" baseline="0" dirty="0">
                          <a:solidFill>
                            <a:schemeClr val="tx1"/>
                          </a:solidFill>
                          <a:effectLst/>
                          <a:latin typeface="바탕체" panose="02030609000101010101" pitchFamily="17" charset="-127"/>
                          <a:ea typeface="바탕체" panose="02030609000101010101" pitchFamily="17" charset="-127"/>
                        </a:rPr>
                        <a:t>일본 엘리베이터 협회</a:t>
                      </a:r>
                      <a:r>
                        <a:rPr lang="en-US" sz="1600" baseline="0" dirty="0">
                          <a:solidFill>
                            <a:schemeClr val="tx1"/>
                          </a:solidFill>
                          <a:effectLst/>
                          <a:latin typeface="바탕체" panose="02030609000101010101" pitchFamily="17" charset="-127"/>
                          <a:ea typeface="바탕체" panose="02030609000101010101" pitchFamily="17" charset="-127"/>
                        </a:rPr>
                        <a:t> 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바탕체" panose="02030609000101010101" pitchFamily="17" charset="-127"/>
                          <a:ea typeface="바탕체" panose="02030609000101010101" pitchFamily="17" charset="-127"/>
                        </a:rPr>
                        <a:t>/ </a:t>
                      </a:r>
                      <a:r>
                        <a:rPr lang="ko-KR" altLang="en-US" sz="1600" dirty="0">
                          <a:solidFill>
                            <a:schemeClr val="tx1"/>
                          </a:solidFill>
                          <a:effectLst/>
                          <a:latin typeface="바탕체" panose="02030609000101010101" pitchFamily="17" charset="-127"/>
                          <a:ea typeface="바탕체" panose="02030609000101010101" pitchFamily="17" charset="-127"/>
                        </a:rPr>
                        <a:t>일본 산업 표준 위원회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바탕체" panose="02030609000101010101" pitchFamily="17" charset="-127"/>
                        <a:ea typeface="바탕체" panose="02030609000101010101" pitchFamily="17" charset="-127"/>
                        <a:cs typeface="Times New Roman"/>
                      </a:endParaRPr>
                    </a:p>
                  </a:txBody>
                  <a:tcPr marL="97536" marR="97536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C9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9pPr>
                    </a:lstStyle>
                    <a:p>
                      <a:pPr marL="457200" algn="l"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바탕체" panose="02030609000101010101" pitchFamily="17" charset="-127"/>
                          <a:ea typeface="바탕체" panose="02030609000101010101" pitchFamily="17" charset="-127"/>
                        </a:rPr>
                        <a:t>JEA/JI</a:t>
                      </a:r>
                      <a:r>
                        <a:rPr lang="en-US" altLang="ja-JP" sz="1600" dirty="0">
                          <a:solidFill>
                            <a:schemeClr val="tx1"/>
                          </a:solidFill>
                          <a:effectLst/>
                          <a:latin typeface="바탕체" panose="02030609000101010101" pitchFamily="17" charset="-127"/>
                          <a:ea typeface="바탕체" panose="02030609000101010101" pitchFamily="17" charset="-127"/>
                        </a:rPr>
                        <a:t>SC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바탕체" panose="02030609000101010101" pitchFamily="17" charset="-127"/>
                        <a:ea typeface="바탕체" panose="02030609000101010101" pitchFamily="17" charset="-127"/>
                        <a:cs typeface="Times New Roman"/>
                      </a:endParaRPr>
                    </a:p>
                  </a:txBody>
                  <a:tcPr marL="97536" marR="97536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C99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2720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9pPr>
                    </a:lstStyle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ko-KR" altLang="en-US" sz="1600" dirty="0">
                          <a:solidFill>
                            <a:schemeClr val="tx1"/>
                          </a:solidFill>
                          <a:effectLst/>
                          <a:latin typeface="바탕체" panose="02030609000101010101" pitchFamily="17" charset="-127"/>
                          <a:ea typeface="바탕체" panose="02030609000101010101" pitchFamily="17" charset="-127"/>
                          <a:cs typeface="Times New Roman"/>
                        </a:rPr>
                        <a:t>한국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바탕체" panose="02030609000101010101" pitchFamily="17" charset="-127"/>
                        <a:ea typeface="바탕체" panose="02030609000101010101" pitchFamily="17" charset="-127"/>
                        <a:cs typeface="Times New Roman"/>
                      </a:endParaRPr>
                    </a:p>
                  </a:txBody>
                  <a:tcPr marL="97536" marR="97536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9pPr>
                    </a:lstStyle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ko-KR" altLang="en-US" sz="1600" dirty="0">
                          <a:solidFill>
                            <a:schemeClr val="tx1"/>
                          </a:solidFill>
                          <a:effectLst/>
                          <a:latin typeface="바탕체" panose="02030609000101010101" pitchFamily="17" charset="-127"/>
                          <a:ea typeface="바탕체" panose="02030609000101010101" pitchFamily="17" charset="-127"/>
                        </a:rPr>
                        <a:t>국가기술표준원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바탕체" panose="02030609000101010101" pitchFamily="17" charset="-127"/>
                        <a:ea typeface="바탕체" panose="02030609000101010101" pitchFamily="17" charset="-127"/>
                        <a:cs typeface="Times New Roman"/>
                      </a:endParaRPr>
                    </a:p>
                  </a:txBody>
                  <a:tcPr marL="97536" marR="97536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C9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9pPr>
                    </a:lstStyle>
                    <a:p>
                      <a:pPr marL="457200" algn="l"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바탕체" panose="02030609000101010101" pitchFamily="17" charset="-127"/>
                          <a:ea typeface="바탕체" panose="02030609000101010101" pitchFamily="17" charset="-127"/>
                        </a:rPr>
                        <a:t>KATS</a:t>
                      </a:r>
                    </a:p>
                  </a:txBody>
                  <a:tcPr marL="97536" marR="97536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C9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5268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9pPr>
                    </a:lstStyle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ko-KR" altLang="en-US" sz="1600" dirty="0">
                          <a:solidFill>
                            <a:schemeClr val="tx1"/>
                          </a:solidFill>
                          <a:effectLst/>
                          <a:latin typeface="바탕체" panose="02030609000101010101" pitchFamily="17" charset="-127"/>
                          <a:ea typeface="바탕체" panose="02030609000101010101" pitchFamily="17" charset="-127"/>
                          <a:cs typeface="Times New Roman"/>
                        </a:rPr>
                        <a:t>말레이시아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바탕체" panose="02030609000101010101" pitchFamily="17" charset="-127"/>
                        <a:ea typeface="바탕체" panose="02030609000101010101" pitchFamily="17" charset="-127"/>
                        <a:cs typeface="Times New Roman"/>
                      </a:endParaRPr>
                    </a:p>
                  </a:txBody>
                  <a:tcPr marL="97536" marR="97536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9pPr>
                    </a:lstStyle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ko-KR" altLang="en-US" sz="1600" dirty="0">
                          <a:solidFill>
                            <a:schemeClr val="tx1"/>
                          </a:solidFill>
                          <a:effectLst/>
                          <a:latin typeface="바탕체" panose="02030609000101010101" pitchFamily="17" charset="-127"/>
                          <a:ea typeface="바탕체" panose="02030609000101010101" pitchFamily="17" charset="-127"/>
                          <a:cs typeface="Times New Roman"/>
                        </a:rPr>
                        <a:t>말레이시아 </a:t>
                      </a:r>
                      <a:r>
                        <a:rPr lang="ko-KR" altLang="en-US" sz="1600" dirty="0" err="1">
                          <a:solidFill>
                            <a:schemeClr val="tx1"/>
                          </a:solidFill>
                          <a:effectLst/>
                          <a:latin typeface="바탕체" panose="02030609000101010101" pitchFamily="17" charset="-127"/>
                          <a:ea typeface="바탕체" panose="02030609000101010101" pitchFamily="17" charset="-127"/>
                          <a:cs typeface="Times New Roman"/>
                        </a:rPr>
                        <a:t>표준국</a:t>
                      </a:r>
                      <a:r>
                        <a:rPr lang="en-US" altLang="ko-KR" sz="1600" dirty="0">
                          <a:solidFill>
                            <a:schemeClr val="tx1"/>
                          </a:solidFill>
                          <a:effectLst/>
                          <a:latin typeface="바탕체" panose="02030609000101010101" pitchFamily="17" charset="-127"/>
                          <a:ea typeface="바탕체" panose="02030609000101010101" pitchFamily="17" charset="-127"/>
                          <a:cs typeface="Times New Roman"/>
                        </a:rPr>
                        <a:t>/</a:t>
                      </a:r>
                      <a:r>
                        <a:rPr lang="ko-KR" altLang="en-US" sz="1600" dirty="0">
                          <a:solidFill>
                            <a:schemeClr val="tx1"/>
                          </a:solidFill>
                          <a:effectLst/>
                          <a:latin typeface="바탕체" panose="02030609000101010101" pitchFamily="17" charset="-127"/>
                          <a:ea typeface="바탕체" panose="02030609000101010101" pitchFamily="17" charset="-127"/>
                          <a:cs typeface="Times New Roman"/>
                        </a:rPr>
                        <a:t>안전 및 </a:t>
                      </a:r>
                      <a:r>
                        <a:rPr lang="ko-KR" altLang="en-US" sz="1600" dirty="0" err="1">
                          <a:solidFill>
                            <a:schemeClr val="tx1"/>
                          </a:solidFill>
                          <a:effectLst/>
                          <a:latin typeface="바탕체" panose="02030609000101010101" pitchFamily="17" charset="-127"/>
                          <a:ea typeface="바탕체" panose="02030609000101010101" pitchFamily="17" charset="-127"/>
                          <a:cs typeface="Times New Roman"/>
                        </a:rPr>
                        <a:t>보건국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바탕체" panose="02030609000101010101" pitchFamily="17" charset="-127"/>
                        <a:ea typeface="바탕체" panose="02030609000101010101" pitchFamily="17" charset="-127"/>
                        <a:cs typeface="Times New Roman"/>
                      </a:endParaRPr>
                    </a:p>
                  </a:txBody>
                  <a:tcPr marL="97536" marR="97536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C9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9pPr>
                    </a:lstStyle>
                    <a:p>
                      <a:pPr marL="457200" algn="l"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바탕체" panose="02030609000101010101" pitchFamily="17" charset="-127"/>
                          <a:ea typeface="바탕체" panose="02030609000101010101" pitchFamily="17" charset="-127"/>
                        </a:rPr>
                        <a:t>DSM / DOSH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바탕체" panose="02030609000101010101" pitchFamily="17" charset="-127"/>
                        <a:ea typeface="바탕체" panose="02030609000101010101" pitchFamily="17" charset="-127"/>
                        <a:cs typeface="Times New Roman"/>
                      </a:endParaRPr>
                    </a:p>
                  </a:txBody>
                  <a:tcPr marL="97536" marR="97536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C99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97014"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ko-KR" altLang="en-US" sz="1600" b="1" dirty="0">
                          <a:solidFill>
                            <a:schemeClr val="tx1"/>
                          </a:solidFill>
                          <a:effectLst/>
                          <a:latin typeface="바탕체" panose="02030609000101010101" pitchFamily="17" charset="-127"/>
                          <a:ea typeface="바탕체" panose="02030609000101010101" pitchFamily="17" charset="-127"/>
                          <a:cs typeface="Times New Roman"/>
                        </a:rPr>
                        <a:t>마카오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바탕체" panose="02030609000101010101" pitchFamily="17" charset="-127"/>
                        <a:ea typeface="바탕체" panose="02030609000101010101" pitchFamily="17" charset="-127"/>
                        <a:cs typeface="Times New Roman"/>
                      </a:endParaRPr>
                    </a:p>
                  </a:txBody>
                  <a:tcPr marL="97536" marR="97536" marT="0" marB="0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/>
                    <a:p>
                      <a:pPr marL="45720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kern="1200" dirty="0">
                          <a:solidFill>
                            <a:schemeClr val="tx1"/>
                          </a:solidFill>
                          <a:effectLst/>
                          <a:latin typeface="바탕체" panose="02030609000101010101" pitchFamily="17" charset="-127"/>
                          <a:ea typeface="바탕체" panose="02030609000101010101" pitchFamily="17" charset="-127"/>
                          <a:cs typeface="+mn-cs"/>
                        </a:rPr>
                        <a:t>마카오 국토</a:t>
                      </a:r>
                      <a:r>
                        <a:rPr lang="en-US" altLang="ko-KR" sz="1600" kern="1200" dirty="0">
                          <a:solidFill>
                            <a:schemeClr val="tx1"/>
                          </a:solidFill>
                          <a:effectLst/>
                          <a:latin typeface="바탕체" panose="02030609000101010101" pitchFamily="17" charset="-127"/>
                          <a:ea typeface="바탕체" panose="02030609000101010101" pitchFamily="17" charset="-127"/>
                          <a:cs typeface="+mn-cs"/>
                        </a:rPr>
                        <a:t>, </a:t>
                      </a:r>
                      <a:r>
                        <a:rPr lang="ko-KR" altLang="en-US" sz="1600" kern="1200" dirty="0">
                          <a:solidFill>
                            <a:schemeClr val="tx1"/>
                          </a:solidFill>
                          <a:effectLst/>
                          <a:latin typeface="바탕체" panose="02030609000101010101" pitchFamily="17" charset="-127"/>
                          <a:ea typeface="바탕체" panose="02030609000101010101" pitchFamily="17" charset="-127"/>
                          <a:cs typeface="+mn-cs"/>
                        </a:rPr>
                        <a:t>공공사업</a:t>
                      </a:r>
                      <a:r>
                        <a:rPr lang="en-US" altLang="ko-KR" sz="1600" kern="1200" dirty="0">
                          <a:solidFill>
                            <a:schemeClr val="tx1"/>
                          </a:solidFill>
                          <a:effectLst/>
                          <a:latin typeface="바탕체" panose="02030609000101010101" pitchFamily="17" charset="-127"/>
                          <a:ea typeface="바탕체" panose="02030609000101010101" pitchFamily="17" charset="-127"/>
                          <a:cs typeface="+mn-cs"/>
                        </a:rPr>
                        <a:t>, </a:t>
                      </a:r>
                      <a:r>
                        <a:rPr lang="ko-KR" altLang="en-US" sz="1600" kern="1200" dirty="0">
                          <a:solidFill>
                            <a:schemeClr val="tx1"/>
                          </a:solidFill>
                          <a:effectLst/>
                          <a:latin typeface="바탕체" panose="02030609000101010101" pitchFamily="17" charset="-127"/>
                          <a:ea typeface="바탕체" panose="02030609000101010101" pitchFamily="17" charset="-127"/>
                          <a:cs typeface="+mn-cs"/>
                        </a:rPr>
                        <a:t>및 교통국</a:t>
                      </a:r>
                      <a:endParaRPr lang="en-US" sz="1600" kern="1200" dirty="0">
                        <a:solidFill>
                          <a:schemeClr val="tx1"/>
                        </a:solidFill>
                        <a:effectLst/>
                        <a:latin typeface="바탕체" panose="02030609000101010101" pitchFamily="17" charset="-127"/>
                        <a:ea typeface="바탕체" panose="02030609000101010101" pitchFamily="17" charset="-127"/>
                        <a:cs typeface="+mn-cs"/>
                      </a:endParaRPr>
                    </a:p>
                  </a:txBody>
                  <a:tcPr marL="97536" marR="9753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l">
                        <a:spcAft>
                          <a:spcPts val="0"/>
                        </a:spcAft>
                      </a:pPr>
                      <a:r>
                        <a:rPr lang="en-AU" sz="1600" dirty="0">
                          <a:latin typeface="바탕체" panose="02030609000101010101" pitchFamily="17" charset="-127"/>
                          <a:ea typeface="바탕체" panose="02030609000101010101" pitchFamily="17" charset="-127"/>
                        </a:rPr>
                        <a:t>DSSOPT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바탕체" panose="02030609000101010101" pitchFamily="17" charset="-127"/>
                        <a:ea typeface="바탕체" panose="02030609000101010101" pitchFamily="17" charset="-127"/>
                        <a:cs typeface="Times New Roman"/>
                      </a:endParaRPr>
                    </a:p>
                  </a:txBody>
                  <a:tcPr marL="97536" marR="9753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5268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9pPr>
                    </a:lstStyle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ko-KR" altLang="en-US" sz="1600" dirty="0">
                          <a:solidFill>
                            <a:schemeClr val="tx1"/>
                          </a:solidFill>
                          <a:effectLst/>
                          <a:latin typeface="바탕체" panose="02030609000101010101" pitchFamily="17" charset="-127"/>
                          <a:ea typeface="바탕체" panose="02030609000101010101" pitchFamily="17" charset="-127"/>
                          <a:cs typeface="Times New Roman"/>
                        </a:rPr>
                        <a:t>뉴질랜드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바탕체" panose="02030609000101010101" pitchFamily="17" charset="-127"/>
                        <a:ea typeface="바탕체" panose="02030609000101010101" pitchFamily="17" charset="-127"/>
                        <a:cs typeface="Times New Roman"/>
                      </a:endParaRPr>
                    </a:p>
                  </a:txBody>
                  <a:tcPr marL="97536" marR="97536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9pPr>
                    </a:lstStyle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ko-KR" altLang="en-US" sz="1600" dirty="0">
                          <a:solidFill>
                            <a:schemeClr val="tx1"/>
                          </a:solidFill>
                          <a:effectLst/>
                          <a:latin typeface="바탕체" panose="02030609000101010101" pitchFamily="17" charset="-127"/>
                          <a:ea typeface="바탕체" panose="02030609000101010101" pitchFamily="17" charset="-127"/>
                        </a:rPr>
                        <a:t>뉴질랜드 </a:t>
                      </a:r>
                      <a:r>
                        <a:rPr lang="ko-KR" altLang="en-US" sz="1600" dirty="0" err="1">
                          <a:solidFill>
                            <a:schemeClr val="tx1"/>
                          </a:solidFill>
                          <a:effectLst/>
                          <a:latin typeface="바탕체" panose="02030609000101010101" pitchFamily="17" charset="-127"/>
                          <a:ea typeface="바탕체" panose="02030609000101010101" pitchFamily="17" charset="-127"/>
                        </a:rPr>
                        <a:t>표준청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바탕체" panose="02030609000101010101" pitchFamily="17" charset="-127"/>
                        <a:ea typeface="바탕체" panose="02030609000101010101" pitchFamily="17" charset="-127"/>
                        <a:cs typeface="Times New Roman"/>
                      </a:endParaRPr>
                    </a:p>
                  </a:txBody>
                  <a:tcPr marL="97536" marR="97536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9pPr>
                    </a:lstStyle>
                    <a:p>
                      <a:pPr marL="457200" algn="l"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바탕체" panose="02030609000101010101" pitchFamily="17" charset="-127"/>
                          <a:ea typeface="바탕체" panose="02030609000101010101" pitchFamily="17" charset="-127"/>
                        </a:rPr>
                        <a:t>NZS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바탕체" panose="02030609000101010101" pitchFamily="17" charset="-127"/>
                        <a:ea typeface="바탕체" panose="02030609000101010101" pitchFamily="17" charset="-127"/>
                        <a:cs typeface="Times New Roman"/>
                      </a:endParaRPr>
                    </a:p>
                  </a:txBody>
                  <a:tcPr marL="97536" marR="97536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52686"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ko-KR" altLang="en-US" sz="1600" b="1" dirty="0">
                          <a:solidFill>
                            <a:schemeClr val="tx1"/>
                          </a:solidFill>
                          <a:effectLst/>
                          <a:latin typeface="바탕체" panose="02030609000101010101" pitchFamily="17" charset="-127"/>
                          <a:ea typeface="바탕체" panose="02030609000101010101" pitchFamily="17" charset="-127"/>
                          <a:cs typeface="Times New Roman"/>
                        </a:rPr>
                        <a:t>필리핀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바탕체" panose="02030609000101010101" pitchFamily="17" charset="-127"/>
                        <a:ea typeface="바탕체" panose="02030609000101010101" pitchFamily="17" charset="-127"/>
                        <a:cs typeface="Times New Roman"/>
                      </a:endParaRPr>
                    </a:p>
                  </a:txBody>
                  <a:tcPr marL="97536" marR="97536" marT="0" marB="0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ko-KR" altLang="en-US" sz="1600" baseline="0" dirty="0">
                          <a:solidFill>
                            <a:schemeClr val="tx1"/>
                          </a:solidFill>
                          <a:effectLst/>
                          <a:latin typeface="바탕체" panose="02030609000101010101" pitchFamily="17" charset="-127"/>
                          <a:ea typeface="바탕체" panose="02030609000101010101" pitchFamily="17" charset="-127"/>
                          <a:cs typeface="Times New Roman"/>
                        </a:rPr>
                        <a:t>필리핀 기계공학 협회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바탕체" panose="02030609000101010101" pitchFamily="17" charset="-127"/>
                        <a:ea typeface="바탕체" panose="02030609000101010101" pitchFamily="17" charset="-127"/>
                        <a:cs typeface="Times New Roman"/>
                      </a:endParaRPr>
                    </a:p>
                  </a:txBody>
                  <a:tcPr marL="97536" marR="9753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C9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l"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바탕체" panose="02030609000101010101" pitchFamily="17" charset="-127"/>
                          <a:ea typeface="바탕체" panose="02030609000101010101" pitchFamily="17" charset="-127"/>
                          <a:cs typeface="Times New Roman"/>
                        </a:rPr>
                        <a:t>PSME</a:t>
                      </a:r>
                    </a:p>
                  </a:txBody>
                  <a:tcPr marL="97536" marR="9753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C9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7979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9pPr>
                    </a:lstStyle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ko-KR" altLang="en-US" sz="1600" dirty="0">
                          <a:solidFill>
                            <a:schemeClr val="tx1"/>
                          </a:solidFill>
                          <a:effectLst/>
                          <a:latin typeface="바탕체" panose="02030609000101010101" pitchFamily="17" charset="-127"/>
                          <a:ea typeface="바탕체" panose="02030609000101010101" pitchFamily="17" charset="-127"/>
                          <a:cs typeface="Times New Roman"/>
                        </a:rPr>
                        <a:t>싱가포르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바탕체" panose="02030609000101010101" pitchFamily="17" charset="-127"/>
                        <a:ea typeface="바탕체" panose="02030609000101010101" pitchFamily="17" charset="-127"/>
                        <a:cs typeface="Times New Roman"/>
                      </a:endParaRPr>
                    </a:p>
                  </a:txBody>
                  <a:tcPr marL="97536" marR="97536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9pPr>
                    </a:lstStyle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ko-KR" altLang="en-US" sz="1600" dirty="0">
                          <a:solidFill>
                            <a:schemeClr val="tx1"/>
                          </a:solidFill>
                          <a:effectLst/>
                          <a:latin typeface="바탕체" panose="02030609000101010101" pitchFamily="17" charset="-127"/>
                          <a:ea typeface="바탕체" panose="02030609000101010101" pitchFamily="17" charset="-127"/>
                          <a:cs typeface="Times New Roman"/>
                        </a:rPr>
                        <a:t>싱가포르 국제기업청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바탕체" panose="02030609000101010101" pitchFamily="17" charset="-127"/>
                        <a:ea typeface="바탕체" panose="02030609000101010101" pitchFamily="17" charset="-127"/>
                        <a:cs typeface="Times New Roman"/>
                      </a:endParaRPr>
                    </a:p>
                  </a:txBody>
                  <a:tcPr marL="97536" marR="97536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C9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9pPr>
                    </a:lstStyle>
                    <a:p>
                      <a:pPr marL="457200" algn="l"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바탕체" panose="02030609000101010101" pitchFamily="17" charset="-127"/>
                          <a:ea typeface="바탕체" panose="02030609000101010101" pitchFamily="17" charset="-127"/>
                        </a:rPr>
                        <a:t>IE Singapore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바탕체" panose="02030609000101010101" pitchFamily="17" charset="-127"/>
                        <a:ea typeface="바탕체" panose="02030609000101010101" pitchFamily="17" charset="-127"/>
                        <a:cs typeface="Times New Roman"/>
                      </a:endParaRPr>
                    </a:p>
                  </a:txBody>
                  <a:tcPr marL="97536" marR="97536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C99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2557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9pPr>
                    </a:lstStyle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ko-KR" altLang="en-US" sz="1600" dirty="0">
                          <a:solidFill>
                            <a:schemeClr val="tx1"/>
                          </a:solidFill>
                          <a:effectLst/>
                          <a:latin typeface="바탕체" panose="02030609000101010101" pitchFamily="17" charset="-127"/>
                          <a:ea typeface="바탕체" panose="02030609000101010101" pitchFamily="17" charset="-127"/>
                        </a:rPr>
                        <a:t>대만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바탕체" panose="02030609000101010101" pitchFamily="17" charset="-127"/>
                          <a:ea typeface="바탕체" panose="02030609000101010101" pitchFamily="17" charset="-127"/>
                        </a:rPr>
                        <a:t>, ROC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바탕체" panose="02030609000101010101" pitchFamily="17" charset="-127"/>
                        <a:ea typeface="바탕체" panose="02030609000101010101" pitchFamily="17" charset="-127"/>
                        <a:cs typeface="Times New Roman"/>
                      </a:endParaRPr>
                    </a:p>
                  </a:txBody>
                  <a:tcPr marL="97536" marR="97536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9pPr>
                    </a:lstStyle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ko-KR" altLang="en-US" sz="1600" baseline="0" dirty="0">
                          <a:solidFill>
                            <a:schemeClr val="tx1"/>
                          </a:solidFill>
                          <a:effectLst/>
                          <a:latin typeface="바탕체" panose="02030609000101010101" pitchFamily="17" charset="-127"/>
                          <a:ea typeface="바탕체" panose="02030609000101010101" pitchFamily="17" charset="-127"/>
                          <a:cs typeface="Times New Roman"/>
                        </a:rPr>
                        <a:t>표준기상검사국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바탕체" panose="02030609000101010101" pitchFamily="17" charset="-127"/>
                        <a:ea typeface="바탕체" panose="02030609000101010101" pitchFamily="17" charset="-127"/>
                        <a:cs typeface="Times New Roman"/>
                      </a:endParaRPr>
                    </a:p>
                  </a:txBody>
                  <a:tcPr marL="97536" marR="97536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C9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9pPr>
                    </a:lstStyle>
                    <a:p>
                      <a:pPr marL="457200" algn="l"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바탕체" panose="02030609000101010101" pitchFamily="17" charset="-127"/>
                          <a:ea typeface="바탕체" panose="02030609000101010101" pitchFamily="17" charset="-127"/>
                        </a:rPr>
                        <a:t>BSMI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바탕체" panose="02030609000101010101" pitchFamily="17" charset="-127"/>
                        <a:ea typeface="바탕체" panose="02030609000101010101" pitchFamily="17" charset="-127"/>
                        <a:cs typeface="Times New Roman"/>
                      </a:endParaRPr>
                    </a:p>
                  </a:txBody>
                  <a:tcPr marL="97536" marR="97536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C9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5268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9pPr>
                    </a:lstStyle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ko-KR" altLang="en-US" sz="1600" dirty="0">
                          <a:solidFill>
                            <a:schemeClr val="tx1"/>
                          </a:solidFill>
                          <a:effectLst/>
                          <a:latin typeface="바탕체" panose="02030609000101010101" pitchFamily="17" charset="-127"/>
                          <a:ea typeface="바탕체" panose="02030609000101010101" pitchFamily="17" charset="-127"/>
                          <a:cs typeface="Times New Roman"/>
                        </a:rPr>
                        <a:t>태국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바탕체" panose="02030609000101010101" pitchFamily="17" charset="-127"/>
                        <a:ea typeface="바탕체" panose="02030609000101010101" pitchFamily="17" charset="-127"/>
                        <a:cs typeface="Times New Roman"/>
                      </a:endParaRPr>
                    </a:p>
                  </a:txBody>
                  <a:tcPr marL="97536" marR="97536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9pPr>
                    </a:lstStyle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ko-KR" altLang="en-US" sz="1600" baseline="0" dirty="0">
                          <a:solidFill>
                            <a:schemeClr val="tx1"/>
                          </a:solidFill>
                          <a:effectLst/>
                          <a:latin typeface="바탕체" panose="02030609000101010101" pitchFamily="17" charset="-127"/>
                          <a:ea typeface="바탕체" panose="02030609000101010101" pitchFamily="17" charset="-127"/>
                          <a:cs typeface="Times New Roman"/>
                        </a:rPr>
                        <a:t>태국 산업표준원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바탕체" panose="02030609000101010101" pitchFamily="17" charset="-127"/>
                        <a:ea typeface="바탕체" panose="02030609000101010101" pitchFamily="17" charset="-127"/>
                        <a:cs typeface="Times New Roman"/>
                      </a:endParaRPr>
                    </a:p>
                  </a:txBody>
                  <a:tcPr marL="97536" marR="97536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C9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9pPr>
                    </a:lstStyle>
                    <a:p>
                      <a:pPr marL="457200" algn="l"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바탕체" panose="02030609000101010101" pitchFamily="17" charset="-127"/>
                          <a:ea typeface="바탕체" panose="02030609000101010101" pitchFamily="17" charset="-127"/>
                        </a:rPr>
                        <a:t>TISI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바탕체" panose="02030609000101010101" pitchFamily="17" charset="-127"/>
                        <a:ea typeface="바탕체" panose="02030609000101010101" pitchFamily="17" charset="-127"/>
                        <a:cs typeface="Times New Roman"/>
                      </a:endParaRPr>
                    </a:p>
                  </a:txBody>
                  <a:tcPr marL="97536" marR="97536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C99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35268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Times New Roman"/>
                        </a:defRPr>
                      </a:lvl9pPr>
                    </a:lstStyle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ko-KR" altLang="en-US" sz="1600" dirty="0">
                          <a:solidFill>
                            <a:schemeClr val="tx1"/>
                          </a:solidFill>
                          <a:effectLst/>
                          <a:latin typeface="바탕체" panose="02030609000101010101" pitchFamily="17" charset="-127"/>
                          <a:ea typeface="바탕체" panose="02030609000101010101" pitchFamily="17" charset="-127"/>
                          <a:cs typeface="Times New Roman"/>
                        </a:rPr>
                        <a:t>베트남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바탕체" panose="02030609000101010101" pitchFamily="17" charset="-127"/>
                        <a:ea typeface="바탕체" panose="02030609000101010101" pitchFamily="17" charset="-127"/>
                        <a:cs typeface="Times New Roman"/>
                      </a:endParaRPr>
                    </a:p>
                  </a:txBody>
                  <a:tcPr marL="97536" marR="97536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9pPr>
                    </a:lstStyle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ko-KR" altLang="en-US" sz="1600" dirty="0">
                          <a:solidFill>
                            <a:schemeClr val="tx1"/>
                          </a:solidFill>
                          <a:effectLst/>
                          <a:latin typeface="바탕체" panose="02030609000101010101" pitchFamily="17" charset="-127"/>
                          <a:ea typeface="바탕체" panose="02030609000101010101" pitchFamily="17" charset="-127"/>
                          <a:cs typeface="Times New Roman"/>
                        </a:rPr>
                        <a:t>베트남 </a:t>
                      </a:r>
                      <a:r>
                        <a:rPr lang="ko-KR" altLang="en-US" sz="1600" dirty="0" err="1">
                          <a:solidFill>
                            <a:schemeClr val="tx1"/>
                          </a:solidFill>
                          <a:effectLst/>
                          <a:latin typeface="바탕체" panose="02030609000101010101" pitchFamily="17" charset="-127"/>
                          <a:ea typeface="바탕체" panose="02030609000101010101" pitchFamily="17" charset="-127"/>
                          <a:cs typeface="Times New Roman"/>
                        </a:rPr>
                        <a:t>표준청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바탕체" panose="02030609000101010101" pitchFamily="17" charset="-127"/>
                        <a:ea typeface="바탕체" panose="02030609000101010101" pitchFamily="17" charset="-127"/>
                        <a:cs typeface="Times New Roman"/>
                      </a:endParaRPr>
                    </a:p>
                  </a:txBody>
                  <a:tcPr marL="97536" marR="97536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C9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defRPr>
                      </a:lvl9pPr>
                    </a:lstStyle>
                    <a:p>
                      <a:pPr marL="457200" algn="l"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바탕체" panose="02030609000101010101" pitchFamily="17" charset="-127"/>
                          <a:ea typeface="바탕체" panose="02030609000101010101" pitchFamily="17" charset="-127"/>
                        </a:rPr>
                        <a:t>TCVN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바탕체" panose="02030609000101010101" pitchFamily="17" charset="-127"/>
                        <a:ea typeface="바탕체" panose="02030609000101010101" pitchFamily="17" charset="-127"/>
                        <a:cs typeface="Times New Roman"/>
                      </a:endParaRPr>
                    </a:p>
                  </a:txBody>
                  <a:tcPr marL="97536" marR="97536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C9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  <p:sp>
        <p:nvSpPr>
          <p:cNvPr id="10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3288525" y="8719778"/>
            <a:ext cx="7920880" cy="370699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rgbClr val="0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15-09-2021                                     Graham Worthington</a:t>
            </a:r>
            <a:endParaRPr lang="en-US" dirty="0"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535828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8211" y="0"/>
            <a:ext cx="11704320" cy="1625600"/>
          </a:xfrm>
        </p:spPr>
        <p:txBody>
          <a:bodyPr/>
          <a:lstStyle/>
          <a:p>
            <a:pPr algn="l"/>
            <a:r>
              <a:rPr lang="ko-KR" altLang="en-US" sz="4800" dirty="0">
                <a:solidFill>
                  <a:schemeClr val="tx1"/>
                </a:solidFill>
                <a:effectLst/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규정 및 표준</a:t>
            </a:r>
            <a:endParaRPr lang="en-AU" sz="4800" dirty="0">
              <a:solidFill>
                <a:schemeClr val="tx1"/>
              </a:solidFill>
              <a:effectLst/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11449" y="1421896"/>
            <a:ext cx="13375505" cy="643692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ko-KR" altLang="en-US" sz="24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규정과 표준은 엘리베이터 및 에스컬레이터 전반의 안전 및 품질에 대한 근간을 마련한다</a:t>
            </a:r>
            <a:r>
              <a:rPr lang="en-US" altLang="ko-KR" sz="24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.</a:t>
            </a:r>
            <a:endParaRPr lang="en-AU" sz="24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>
              <a:lnSpc>
                <a:spcPct val="150000"/>
              </a:lnSpc>
            </a:pPr>
            <a:endParaRPr lang="en-AU" sz="24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AU" sz="24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“</a:t>
            </a:r>
            <a:r>
              <a:rPr lang="ko-KR" altLang="en-US" sz="24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최첨단 기술</a:t>
            </a:r>
            <a:r>
              <a:rPr lang="en-US" altLang="ko-KR" sz="24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”</a:t>
            </a:r>
            <a:r>
              <a:rPr lang="ko-KR" altLang="en-US" sz="24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에 대한 규정 및 표준은 운영중인 제품의 고품질 및 안전을 위한 기반을 수립한다</a:t>
            </a:r>
            <a:r>
              <a:rPr lang="en-US" altLang="ko-KR" sz="24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. </a:t>
            </a:r>
            <a:endParaRPr lang="en-AU" sz="24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>
              <a:lnSpc>
                <a:spcPct val="150000"/>
              </a:lnSpc>
              <a:buNone/>
            </a:pPr>
            <a:endParaRPr lang="en-AU" sz="24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24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안전</a:t>
            </a:r>
            <a:r>
              <a:rPr lang="en-US" altLang="ko-KR" sz="24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, </a:t>
            </a:r>
            <a:r>
              <a:rPr lang="ko-KR" altLang="en-US" sz="24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양질의 설계</a:t>
            </a:r>
            <a:r>
              <a:rPr lang="en-US" altLang="ko-KR" sz="24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, </a:t>
            </a:r>
            <a:r>
              <a:rPr lang="ko-KR" altLang="en-US" sz="24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제조</a:t>
            </a:r>
            <a:r>
              <a:rPr lang="en-US" altLang="ko-KR" sz="24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, </a:t>
            </a:r>
            <a:r>
              <a:rPr lang="ko-KR" altLang="en-US" sz="24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설치 및 서비스 프로세스는 통제된 규제 및 행정에서 부터 비롯된다</a:t>
            </a:r>
            <a:r>
              <a:rPr lang="en-US" altLang="ko-KR" sz="24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. </a:t>
            </a:r>
            <a:endParaRPr lang="en-AU" sz="24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>
              <a:lnSpc>
                <a:spcPct val="150000"/>
              </a:lnSpc>
            </a:pPr>
            <a:endParaRPr lang="en-AU" sz="24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487672" lvl="1" indent="-487672">
              <a:lnSpc>
                <a:spcPct val="150000"/>
              </a:lnSpc>
              <a:buFontTx/>
              <a:buChar char="•"/>
            </a:pPr>
            <a:r>
              <a:rPr lang="ko-KR" altLang="en-US" sz="24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일관된 국제표준은 폭넓은 전문성이 표준 품질에 기여할 수 있도록 하고</a:t>
            </a:r>
            <a:r>
              <a:rPr lang="en-US" altLang="ko-KR" sz="24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, </a:t>
            </a:r>
            <a:r>
              <a:rPr lang="ko-KR" altLang="en-US" sz="24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이를 통해 최고의 결과를 보장한다</a:t>
            </a:r>
            <a:r>
              <a:rPr lang="en-US" altLang="ko-KR" sz="24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. </a:t>
            </a:r>
            <a:endParaRPr lang="en-AU" sz="24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487672" lvl="1" indent="-487672">
              <a:lnSpc>
                <a:spcPct val="150000"/>
              </a:lnSpc>
              <a:buFontTx/>
              <a:buChar char="•"/>
            </a:pPr>
            <a:endParaRPr lang="en-AU" sz="24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>
              <a:lnSpc>
                <a:spcPct val="150000"/>
              </a:lnSpc>
            </a:pPr>
            <a:endParaRPr lang="en-AU" sz="28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>
              <a:lnSpc>
                <a:spcPct val="150000"/>
              </a:lnSpc>
              <a:buNone/>
            </a:pPr>
            <a:endParaRPr lang="en-AU" sz="3600" dirty="0"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718545" y="8672821"/>
            <a:ext cx="102251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000000"/>
                </a:solidFill>
              </a:rPr>
              <a:t>15-09-2019                                     Graham Worthington                                              3</a:t>
            </a:r>
          </a:p>
        </p:txBody>
      </p:sp>
    </p:spTree>
    <p:extLst>
      <p:ext uri="{BB962C8B-B14F-4D97-AF65-F5344CB8AC3E}">
        <p14:creationId xmlns:p14="http://schemas.microsoft.com/office/powerpoint/2010/main" val="411619926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8211" y="0"/>
            <a:ext cx="11704320" cy="1625600"/>
          </a:xfrm>
        </p:spPr>
        <p:txBody>
          <a:bodyPr/>
          <a:lstStyle/>
          <a:p>
            <a:pPr algn="l"/>
            <a:r>
              <a:rPr lang="ko-KR" altLang="en-US" sz="4800" dirty="0">
                <a:solidFill>
                  <a:schemeClr val="tx1"/>
                </a:solidFill>
                <a:effectLst/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규정</a:t>
            </a:r>
            <a:r>
              <a:rPr lang="en-US" altLang="ko-KR" sz="4800" dirty="0">
                <a:solidFill>
                  <a:schemeClr val="tx1"/>
                </a:solidFill>
                <a:effectLst/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, </a:t>
            </a:r>
            <a:r>
              <a:rPr lang="ko-KR" altLang="en-US" sz="4800" dirty="0">
                <a:solidFill>
                  <a:schemeClr val="tx1"/>
                </a:solidFill>
                <a:effectLst/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표준</a:t>
            </a:r>
            <a:r>
              <a:rPr lang="en-US" altLang="ko-KR" sz="4800" dirty="0">
                <a:solidFill>
                  <a:schemeClr val="tx1"/>
                </a:solidFill>
                <a:effectLst/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 </a:t>
            </a:r>
            <a:r>
              <a:rPr lang="ko-KR" altLang="en-US" sz="4800" dirty="0">
                <a:solidFill>
                  <a:schemeClr val="tx1"/>
                </a:solidFill>
                <a:effectLst/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및 규제</a:t>
            </a:r>
            <a:endParaRPr lang="en-AU" sz="4800" dirty="0">
              <a:solidFill>
                <a:schemeClr val="tx1"/>
              </a:solidFill>
              <a:effectLst/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11450" y="1420813"/>
            <a:ext cx="14008100" cy="6436925"/>
          </a:xfrm>
        </p:spPr>
        <p:txBody>
          <a:bodyPr>
            <a:normAutofit fontScale="92500" lnSpcReduction="20000"/>
          </a:bodyPr>
          <a:lstStyle/>
          <a:p>
            <a:pPr marL="8929" indent="0">
              <a:lnSpc>
                <a:spcPct val="150000"/>
              </a:lnSpc>
              <a:spcBef>
                <a:spcPts val="67"/>
              </a:spcBef>
              <a:buNone/>
            </a:pPr>
            <a:r>
              <a:rPr lang="ko-KR" altLang="en-US" sz="2800" spc="-63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Verdana"/>
              </a:rPr>
              <a:t>표준</a:t>
            </a:r>
            <a:endParaRPr lang="en-AU" altLang="ko-KR" sz="2800" spc="-63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  <a:cs typeface="Verdana"/>
            </a:endParaRPr>
          </a:p>
          <a:p>
            <a:pPr marL="8929" indent="0">
              <a:lnSpc>
                <a:spcPct val="150000"/>
              </a:lnSpc>
              <a:spcBef>
                <a:spcPts val="67"/>
              </a:spcBef>
              <a:buNone/>
            </a:pPr>
            <a:endParaRPr lang="en-AU" sz="2400" b="0" spc="-4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  <a:cs typeface="Verdana"/>
            </a:endParaRPr>
          </a:p>
          <a:p>
            <a:pPr marL="8929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ko-KR" altLang="en-US" sz="2400" b="0" spc="-4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Verdana"/>
              </a:rPr>
              <a:t>설계사</a:t>
            </a:r>
            <a:r>
              <a:rPr lang="en-US" altLang="ko-KR" sz="2400" b="0" spc="-4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Verdana"/>
              </a:rPr>
              <a:t>, </a:t>
            </a:r>
            <a:r>
              <a:rPr lang="ko-KR" altLang="en-US" sz="2400" b="0" spc="-4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Verdana"/>
              </a:rPr>
              <a:t>제조사</a:t>
            </a:r>
            <a:r>
              <a:rPr lang="en-US" altLang="ko-KR" sz="2400" b="0" spc="-4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Verdana"/>
              </a:rPr>
              <a:t>, </a:t>
            </a:r>
            <a:r>
              <a:rPr lang="ko-KR" altLang="en-US" sz="2400" b="0" spc="-4" dirty="0" err="1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Verdana"/>
              </a:rPr>
              <a:t>운영사</a:t>
            </a:r>
            <a:r>
              <a:rPr lang="en-US" altLang="ko-KR" sz="2400" b="0" spc="-4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Verdana"/>
              </a:rPr>
              <a:t>, </a:t>
            </a:r>
            <a:r>
              <a:rPr lang="ko-KR" altLang="en-US" sz="2400" b="0" spc="-4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Verdana"/>
              </a:rPr>
              <a:t>및 사용자를 위한 지침으로써 일련의 기술적 정의 및 가이드라인</a:t>
            </a:r>
            <a:endParaRPr lang="en-AU" sz="2400" b="0" spc="-4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  <a:cs typeface="Verdana"/>
            </a:endParaRPr>
          </a:p>
          <a:p>
            <a:pPr marL="8929" indent="0">
              <a:lnSpc>
                <a:spcPct val="150000"/>
              </a:lnSpc>
              <a:spcBef>
                <a:spcPts val="0"/>
              </a:spcBef>
              <a:buNone/>
            </a:pPr>
            <a:endParaRPr lang="en-AU" sz="2400" b="0" dirty="0">
              <a:solidFill>
                <a:prstClr val="black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  <a:cs typeface="Verdana"/>
            </a:endParaRPr>
          </a:p>
          <a:p>
            <a:pPr marL="0" indent="0">
              <a:lnSpc>
                <a:spcPct val="150000"/>
              </a:lnSpc>
              <a:spcBef>
                <a:spcPts val="18"/>
              </a:spcBef>
              <a:buNone/>
            </a:pPr>
            <a:endParaRPr lang="en-US" altLang="ko-KR" sz="2800" dirty="0">
              <a:solidFill>
                <a:prstClr val="black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  <a:cs typeface="Times New Roman"/>
            </a:endParaRPr>
          </a:p>
          <a:p>
            <a:pPr marL="0" indent="0">
              <a:lnSpc>
                <a:spcPct val="150000"/>
              </a:lnSpc>
              <a:spcBef>
                <a:spcPts val="18"/>
              </a:spcBef>
              <a:buNone/>
            </a:pPr>
            <a:r>
              <a:rPr lang="ko-KR" altLang="en-US" sz="28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규정</a:t>
            </a:r>
            <a:endParaRPr lang="en-AU" sz="2800" dirty="0">
              <a:solidFill>
                <a:prstClr val="black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  <a:cs typeface="Times New Roman"/>
            </a:endParaRPr>
          </a:p>
          <a:p>
            <a:pPr marL="0" indent="0">
              <a:lnSpc>
                <a:spcPct val="150000"/>
              </a:lnSpc>
              <a:spcBef>
                <a:spcPts val="18"/>
              </a:spcBef>
              <a:buNone/>
            </a:pPr>
            <a:endParaRPr lang="en-AU" sz="100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  <a:cs typeface="Times New Roman"/>
            </a:endParaRPr>
          </a:p>
          <a:p>
            <a:pPr marL="8929" marR="3572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ko-KR" altLang="en-US" sz="24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Verdana"/>
              </a:rPr>
              <a:t>한 두개 이상의 정부기관에서 표준이 도입되어 법에 의해 강제되거나</a:t>
            </a:r>
            <a:r>
              <a:rPr lang="en-US" altLang="ko-KR" sz="24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Verdana"/>
              </a:rPr>
              <a:t>, </a:t>
            </a:r>
            <a:r>
              <a:rPr lang="ko-KR" altLang="en-US" sz="24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Verdana"/>
              </a:rPr>
              <a:t>사업계약에 포함되면</a:t>
            </a:r>
            <a:r>
              <a:rPr lang="en-US" altLang="ko-KR" sz="24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Verdana"/>
              </a:rPr>
              <a:t> </a:t>
            </a:r>
          </a:p>
          <a:p>
            <a:pPr marL="8929" marR="3572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ko-KR" altLang="en-US" sz="24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Verdana"/>
              </a:rPr>
              <a:t>그것이 규정으로 발전하게 된다</a:t>
            </a:r>
            <a:r>
              <a:rPr lang="en-US" altLang="ko-KR" sz="24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Verdana"/>
              </a:rPr>
              <a:t>. </a:t>
            </a:r>
            <a:r>
              <a:rPr lang="ko-KR" altLang="en-US" sz="24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Verdana"/>
              </a:rPr>
              <a:t> </a:t>
            </a:r>
            <a:endParaRPr lang="en-AU" sz="24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  <a:cs typeface="Verdana"/>
            </a:endParaRPr>
          </a:p>
          <a:p>
            <a:pPr marL="0" indent="0">
              <a:lnSpc>
                <a:spcPct val="150000"/>
              </a:lnSpc>
              <a:spcBef>
                <a:spcPts val="18"/>
              </a:spcBef>
              <a:buNone/>
            </a:pPr>
            <a:endParaRPr lang="en-AU" sz="1000" b="0" dirty="0">
              <a:solidFill>
                <a:prstClr val="black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  <a:cs typeface="Times New Roman"/>
            </a:endParaRPr>
          </a:p>
          <a:p>
            <a:pPr marL="8929" marR="183945" indent="0">
              <a:lnSpc>
                <a:spcPct val="150000"/>
              </a:lnSpc>
              <a:spcBef>
                <a:spcPts val="0"/>
              </a:spcBef>
              <a:buNone/>
            </a:pPr>
            <a:endParaRPr lang="en-US" altLang="ko-KR" sz="2800" spc="-42" dirty="0">
              <a:solidFill>
                <a:schemeClr val="tx1"/>
              </a:solidFill>
              <a:effectLst/>
              <a:uFill>
                <a:solidFill>
                  <a:srgbClr val="041E42"/>
                </a:solidFill>
              </a:uFill>
              <a:latin typeface="KoPub돋움체 Light" panose="02020603020101020101" pitchFamily="18" charset="-127"/>
              <a:ea typeface="KoPub돋움체 Light" panose="02020603020101020101" pitchFamily="18" charset="-127"/>
              <a:cs typeface="Verdana"/>
            </a:endParaRPr>
          </a:p>
          <a:p>
            <a:pPr marL="8929" marR="183945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ko-KR" altLang="en-US" sz="2800" b="0" spc="-42" dirty="0">
                <a:solidFill>
                  <a:schemeClr val="tx1"/>
                </a:solidFill>
                <a:effectLst/>
                <a:uFill>
                  <a:solidFill>
                    <a:srgbClr val="041E42"/>
                  </a:solidFill>
                </a:uFill>
                <a:latin typeface="KoPub돋움체 Light" panose="02020603020101020101" pitchFamily="18" charset="-127"/>
                <a:ea typeface="KoPub돋움체 Light" panose="02020603020101020101" pitchFamily="18" charset="-127"/>
                <a:cs typeface="Verdana"/>
              </a:rPr>
              <a:t>규제</a:t>
            </a:r>
            <a:endParaRPr lang="en-AU" sz="2400" b="0" spc="-28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  <a:cs typeface="Verdana"/>
            </a:endParaRPr>
          </a:p>
          <a:p>
            <a:pPr marL="8929" marR="183945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ko-KR" altLang="en-US" sz="2400" b="0" spc="-28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Verdana"/>
              </a:rPr>
              <a:t>프로젝트가 진행되는 방식 또는 사람들의 행동방식을 통제하기 위해 정부</a:t>
            </a:r>
            <a:r>
              <a:rPr lang="en-US" altLang="ko-KR" sz="2400" b="0" spc="-28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Verdana"/>
              </a:rPr>
              <a:t>(</a:t>
            </a:r>
            <a:r>
              <a:rPr lang="ko-KR" altLang="en-US" sz="2400" b="0" spc="-28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Verdana"/>
              </a:rPr>
              <a:t>지방정부</a:t>
            </a:r>
            <a:r>
              <a:rPr lang="en-US" altLang="ko-KR" sz="2400" b="0" spc="-28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Verdana"/>
              </a:rPr>
              <a:t>)</a:t>
            </a:r>
            <a:r>
              <a:rPr lang="ko-KR" altLang="en-US" sz="2400" b="0" spc="-28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Verdana"/>
              </a:rPr>
              <a:t>가</a:t>
            </a:r>
            <a:r>
              <a:rPr lang="en-US" altLang="ko-KR" sz="2400" b="0" spc="-28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Verdana"/>
              </a:rPr>
              <a:t> </a:t>
            </a:r>
            <a:r>
              <a:rPr lang="ko-KR" altLang="en-US" sz="2400" b="0" spc="-28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Verdana"/>
              </a:rPr>
              <a:t>수립한 법</a:t>
            </a:r>
            <a:r>
              <a:rPr lang="en-US" altLang="ko-KR" sz="2400" b="0" spc="-28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Verdana"/>
              </a:rPr>
              <a:t>.</a:t>
            </a:r>
          </a:p>
          <a:p>
            <a:pPr marL="8929" marR="183945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ko-KR" altLang="en-US" sz="2400" b="0" spc="-28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Verdana"/>
              </a:rPr>
              <a:t>예</a:t>
            </a:r>
            <a:r>
              <a:rPr lang="en-US" altLang="ko-KR" sz="2400" b="0" spc="-28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Verdana"/>
              </a:rPr>
              <a:t> ) </a:t>
            </a:r>
            <a:r>
              <a:rPr lang="ko-KR" altLang="en-US" sz="2400" b="0" spc="-28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Verdana"/>
              </a:rPr>
              <a:t>제 </a:t>
            </a:r>
            <a:r>
              <a:rPr lang="en-US" altLang="ko-KR" sz="2400" b="0" spc="-28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Verdana"/>
              </a:rPr>
              <a:t>3</a:t>
            </a:r>
            <a:r>
              <a:rPr lang="ko-KR" altLang="en-US" sz="2400" b="0" spc="-28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Verdana"/>
              </a:rPr>
              <a:t>자 검사</a:t>
            </a:r>
            <a:endParaRPr lang="en-AU" sz="2400" b="0" spc="-28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  <a:cs typeface="Verdana"/>
            </a:endParaRPr>
          </a:p>
          <a:p>
            <a:pPr marL="8929" marR="183945" indent="0">
              <a:lnSpc>
                <a:spcPct val="150000"/>
              </a:lnSpc>
              <a:spcBef>
                <a:spcPts val="0"/>
              </a:spcBef>
              <a:buNone/>
            </a:pPr>
            <a:endParaRPr lang="en-AU" sz="2400" b="0" spc="-28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  <a:cs typeface="Verdana"/>
            </a:endParaRPr>
          </a:p>
          <a:p>
            <a:pPr>
              <a:lnSpc>
                <a:spcPct val="150000"/>
              </a:lnSpc>
            </a:pPr>
            <a:endParaRPr lang="en-AU" sz="28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>
              <a:lnSpc>
                <a:spcPct val="150000"/>
              </a:lnSpc>
              <a:buNone/>
            </a:pPr>
            <a:endParaRPr lang="en-AU" sz="3600" dirty="0"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718545" y="8672821"/>
            <a:ext cx="102251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000000"/>
                </a:solidFill>
              </a:rPr>
              <a:t>15-09-2019                                     Graham Worthington                                              4</a:t>
            </a:r>
          </a:p>
        </p:txBody>
      </p:sp>
    </p:spTree>
    <p:extLst>
      <p:ext uri="{BB962C8B-B14F-4D97-AF65-F5344CB8AC3E}">
        <p14:creationId xmlns:p14="http://schemas.microsoft.com/office/powerpoint/2010/main" val="1134630966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79447" y="124272"/>
            <a:ext cx="11704320" cy="1625600"/>
          </a:xfrm>
        </p:spPr>
        <p:txBody>
          <a:bodyPr/>
          <a:lstStyle/>
          <a:p>
            <a:pPr algn="l"/>
            <a:r>
              <a:rPr lang="ko-KR" altLang="en-US" sz="4800" dirty="0">
                <a:solidFill>
                  <a:schemeClr val="tx1"/>
                </a:solidFill>
                <a:effectLst/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아태지역 규정</a:t>
            </a:r>
            <a:r>
              <a:rPr lang="en-US" altLang="ko-KR" sz="4800" dirty="0">
                <a:solidFill>
                  <a:schemeClr val="tx1"/>
                </a:solidFill>
                <a:effectLst/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, </a:t>
            </a:r>
            <a:r>
              <a:rPr lang="ko-KR" altLang="en-US" sz="4800" dirty="0">
                <a:solidFill>
                  <a:schemeClr val="tx1"/>
                </a:solidFill>
                <a:effectLst/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표준 및 안전</a:t>
            </a:r>
            <a:endParaRPr lang="en-AU" sz="4800" dirty="0">
              <a:solidFill>
                <a:schemeClr val="tx1"/>
              </a:solidFill>
              <a:effectLst/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11450" y="1471613"/>
            <a:ext cx="13243456" cy="684076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ko-KR" altLang="en-US" sz="2800" u="sng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호주</a:t>
            </a:r>
            <a:endParaRPr lang="en-GB" sz="2800" u="sng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AU" sz="200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  <a:cs typeface="Times New Roman"/>
            </a:endParaRPr>
          </a:p>
          <a:p>
            <a:pPr marL="0" indent="0">
              <a:buNone/>
            </a:pPr>
            <a:r>
              <a:rPr lang="ko-KR" altLang="en-US" sz="2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규제기구</a:t>
            </a:r>
            <a:r>
              <a:rPr lang="en-US" altLang="ko-KR" sz="2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: </a:t>
            </a:r>
            <a:r>
              <a:rPr lang="ko-KR" altLang="en-US" sz="2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호주 안전작업국 </a:t>
            </a:r>
            <a:r>
              <a:rPr lang="en-US" altLang="ko-KR" sz="2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+7 </a:t>
            </a:r>
            <a:r>
              <a:rPr lang="ko-KR" altLang="en-US" sz="2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주 기관</a:t>
            </a:r>
            <a:endParaRPr lang="en-AU" sz="200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  <a:cs typeface="Times New Roman"/>
            </a:endParaRPr>
          </a:p>
          <a:p>
            <a:pPr marL="0" indent="0">
              <a:buNone/>
            </a:pPr>
            <a:endParaRPr lang="en-AU" sz="10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685800" indent="-685800" eaLnBrk="1" fontAlgn="auto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AU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New AS1735 part 1</a:t>
            </a:r>
            <a:r>
              <a:rPr lang="ko-KR" altLang="en-US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이 </a:t>
            </a:r>
            <a:r>
              <a:rPr lang="en-US" altLang="ko-KR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2020</a:t>
            </a:r>
            <a:r>
              <a:rPr lang="ko-KR" altLang="en-US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년에 발표</a:t>
            </a:r>
            <a:r>
              <a:rPr lang="en-US" altLang="ko-KR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, </a:t>
            </a:r>
            <a:r>
              <a:rPr lang="ko-KR" altLang="en-US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설계표준을 다루는 </a:t>
            </a:r>
            <a:r>
              <a:rPr lang="en-AU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ISO8100-1,2 &amp; TS3</a:t>
            </a:r>
            <a:r>
              <a:rPr lang="ko-KR" altLang="en-US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포함</a:t>
            </a:r>
            <a:r>
              <a:rPr lang="en-AU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 </a:t>
            </a:r>
          </a:p>
          <a:p>
            <a:pPr marL="685800" indent="-685800" eaLnBrk="1" fontAlgn="auto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AU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New AS1735 part 5 </a:t>
            </a:r>
            <a:r>
              <a:rPr lang="ko-KR" altLang="en-US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시리즈</a:t>
            </a:r>
            <a:r>
              <a:rPr lang="en-AU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 2020 </a:t>
            </a:r>
            <a:r>
              <a:rPr lang="ko-KR" altLang="en-US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발표</a:t>
            </a:r>
            <a:r>
              <a:rPr lang="en-US" altLang="ko-KR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, </a:t>
            </a:r>
            <a:r>
              <a:rPr lang="en-AU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EN115 parts 1 – 4 : 2017</a:t>
            </a:r>
            <a:r>
              <a:rPr lang="ko-KR" altLang="en-US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포함</a:t>
            </a:r>
            <a:endParaRPr lang="en-AU" sz="2000" b="0" kern="1200" dirty="0">
              <a:solidFill>
                <a:prstClr val="black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  <a:cs typeface="Times New Roman"/>
            </a:endParaRPr>
          </a:p>
          <a:p>
            <a:pPr marL="685800" indent="-685800" eaLnBrk="1" fontAlgn="auto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AU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New AS1735 part 12 (</a:t>
            </a:r>
            <a:r>
              <a:rPr lang="ko-KR" altLang="en-US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접근성</a:t>
            </a:r>
            <a:r>
              <a:rPr lang="en-AU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 )  </a:t>
            </a:r>
            <a:r>
              <a:rPr lang="ko-KR" altLang="en-US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호주관련 내용의 별첨과 함께 </a:t>
            </a:r>
            <a:r>
              <a:rPr lang="en-AU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EN81-70 2018</a:t>
            </a:r>
            <a:r>
              <a:rPr lang="ko-KR" altLang="en-US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이 도입 되며 함께 발표됨</a:t>
            </a:r>
            <a:endParaRPr lang="en-AU" sz="2000" b="0" kern="1200" dirty="0">
              <a:solidFill>
                <a:prstClr val="black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  <a:cs typeface="Times New Roman"/>
            </a:endParaRPr>
          </a:p>
          <a:p>
            <a:pPr marL="685800" indent="-685800" eaLnBrk="1" fontAlgn="auto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AU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ISO 25745 Parts 1 ~3 </a:t>
            </a:r>
            <a:r>
              <a:rPr lang="ko-KR" altLang="en-US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도입</a:t>
            </a:r>
            <a:r>
              <a:rPr lang="en-US" altLang="ko-KR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, </a:t>
            </a:r>
            <a:r>
              <a:rPr lang="en-AU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 </a:t>
            </a:r>
            <a:r>
              <a:rPr lang="ko-KR" altLang="en-US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에너지 표준</a:t>
            </a:r>
            <a:endParaRPr lang="en-AU" sz="2000" b="0" kern="1200" dirty="0">
              <a:solidFill>
                <a:prstClr val="black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  <a:cs typeface="Times New Roman"/>
            </a:endParaRPr>
          </a:p>
          <a:p>
            <a:pPr marL="685800" indent="-685800" eaLnBrk="1" fontAlgn="auto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AU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EN81-28  </a:t>
            </a:r>
            <a:r>
              <a:rPr lang="ko-KR" altLang="en-US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커뮤니케이션 표준 도입</a:t>
            </a:r>
            <a:r>
              <a:rPr lang="en-US" altLang="ko-KR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,</a:t>
            </a:r>
            <a:r>
              <a:rPr lang="en-AU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 2020</a:t>
            </a:r>
            <a:r>
              <a:rPr lang="ko-KR" altLang="en-US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년 발표</a:t>
            </a:r>
            <a:endParaRPr lang="en-AU" sz="2000" b="0" kern="1200" dirty="0">
              <a:solidFill>
                <a:prstClr val="black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  <a:cs typeface="Times New Roman"/>
            </a:endParaRPr>
          </a:p>
          <a:p>
            <a:pPr marL="685800" indent="-685800" eaLnBrk="1" fontAlgn="auto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AU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AS1735 part 15  (EN 81-41)</a:t>
            </a:r>
            <a:r>
              <a:rPr lang="ko-KR" altLang="en-US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도입</a:t>
            </a:r>
            <a:r>
              <a:rPr lang="en-US" altLang="ko-KR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, </a:t>
            </a:r>
            <a:r>
              <a:rPr lang="ko-KR" altLang="en-US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장애인용 </a:t>
            </a:r>
            <a:r>
              <a:rPr lang="ko-KR" altLang="en-US" sz="2000" b="0" kern="1200" dirty="0" err="1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수직승강기플랫폼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</a:t>
            </a:r>
            <a:endParaRPr lang="en-US" sz="20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685800" indent="-685800" eaLnBrk="1" fontAlgn="auto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ko-KR" altLang="en-US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화재 및 지진에 관한 규정</a:t>
            </a:r>
            <a:r>
              <a:rPr lang="en-AU" altLang="ko-KR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 </a:t>
            </a:r>
            <a:r>
              <a:rPr lang="en-AU" altLang="ko-KR" sz="2000" b="0" kern="1200" dirty="0" smtClean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EN 81-72 </a:t>
            </a:r>
            <a:r>
              <a:rPr lang="ko-KR" altLang="en-US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및 </a:t>
            </a:r>
            <a:r>
              <a:rPr lang="en-AU" altLang="ko-KR" sz="2000" b="0" kern="1200" dirty="0" smtClean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EN 81 </a:t>
            </a:r>
            <a:r>
              <a:rPr lang="en-AU" altLang="ko-KR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-77</a:t>
            </a:r>
            <a:r>
              <a:rPr lang="ko-KR" altLang="en-US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 진행중</a:t>
            </a:r>
            <a:r>
              <a:rPr lang="en-US" altLang="ko-KR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, </a:t>
            </a:r>
            <a:r>
              <a:rPr lang="en-AU" altLang="ko-KR" sz="2000" b="0" kern="1200" dirty="0" smtClean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ISO 8100-32 </a:t>
            </a:r>
            <a:r>
              <a:rPr lang="ko-KR" altLang="en-US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기획 표준안 도입</a:t>
            </a:r>
            <a:endParaRPr lang="en-AU" sz="2000" b="0" kern="1200" dirty="0">
              <a:solidFill>
                <a:prstClr val="black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  <a:cs typeface="Times New Roman"/>
            </a:endParaRPr>
          </a:p>
          <a:p>
            <a:pPr marL="685800" indent="-685800" eaLnBrk="1" fontAlgn="auto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AU" altLang="ko-KR" sz="2000" b="0" kern="1200" dirty="0" smtClean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EN 81-21</a:t>
            </a:r>
            <a:r>
              <a:rPr lang="ko-KR" altLang="en-US" sz="2000" b="0" kern="1200" dirty="0" smtClean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</a:t>
            </a:r>
            <a:r>
              <a:rPr lang="ko-KR" altLang="en-US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도입추진</a:t>
            </a:r>
            <a:r>
              <a:rPr lang="en-US" altLang="ko-KR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, </a:t>
            </a:r>
            <a:r>
              <a:rPr lang="ko-KR" altLang="en-US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피신처 문제 포함</a:t>
            </a:r>
            <a:r>
              <a:rPr lang="en-US" altLang="ko-KR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, </a:t>
            </a:r>
            <a:r>
              <a:rPr lang="ko-KR" altLang="en-US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기존 건물내 신규 </a:t>
            </a:r>
            <a:r>
              <a:rPr lang="ko-KR" altLang="en-US" sz="2000" b="0" kern="1200" dirty="0" smtClean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엘리베이터관련</a:t>
            </a:r>
            <a:endParaRPr lang="en-US" sz="2000" b="0" kern="1200" dirty="0">
              <a:solidFill>
                <a:prstClr val="black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685800" indent="-685800" eaLnBrk="1" fontAlgn="auto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AU" altLang="ko-KR" sz="2000" b="0" kern="1200" dirty="0" smtClean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EN 81-22 </a:t>
            </a:r>
            <a:r>
              <a:rPr lang="ko-KR" altLang="en-US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도입 추진</a:t>
            </a:r>
            <a:r>
              <a:rPr lang="en-US" altLang="ko-KR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, </a:t>
            </a:r>
            <a:r>
              <a:rPr lang="ko-KR" altLang="en-US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경사승강기</a:t>
            </a:r>
            <a:endParaRPr lang="en-AU" sz="2000" b="0" kern="1200" dirty="0">
              <a:solidFill>
                <a:prstClr val="black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685800" indent="-685800" eaLnBrk="1" fontAlgn="auto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AU" altLang="ko-KR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ISO 3008 -2 (EN81-58)</a:t>
            </a:r>
            <a:r>
              <a:rPr lang="ko-KR" altLang="en-US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에 관한 건물규정당국 및 화재당국 업무추진</a:t>
            </a:r>
            <a:endParaRPr lang="en-AU" altLang="ko-KR" sz="2000" b="0" kern="1200" dirty="0">
              <a:solidFill>
                <a:prstClr val="black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685800" indent="-685800" eaLnBrk="1" fontAlgn="auto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AU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ISO 22559  parts 1 - 4</a:t>
            </a:r>
            <a:r>
              <a:rPr lang="ko-KR" altLang="en-US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도입 </a:t>
            </a:r>
            <a:r>
              <a:rPr lang="en-AU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</a:t>
            </a:r>
          </a:p>
          <a:p>
            <a:pPr marL="685800" indent="-685800" eaLnBrk="1" fontAlgn="auto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Font typeface="Arial" pitchFamily="34" charset="0"/>
              <a:buChar char="•"/>
            </a:pPr>
            <a:endParaRPr lang="en-AU" sz="100" b="0" kern="1200" dirty="0">
              <a:solidFill>
                <a:prstClr val="black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18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en-US" sz="1800" b="0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15-09-2021                                     Graham Worthington                                                 5</a:t>
            </a:r>
          </a:p>
          <a:p>
            <a:pPr marL="0" indent="0">
              <a:buNone/>
            </a:pPr>
            <a:endParaRPr lang="en-AU" sz="32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AU" sz="32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AU" sz="32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12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18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2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AU" sz="32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en-GB" sz="32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 </a:t>
            </a:r>
            <a:endParaRPr lang="en-AU" sz="32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>
              <a:buNone/>
            </a:pPr>
            <a:endParaRPr lang="en-AU" sz="1100" dirty="0"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009303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11450" y="1436823"/>
            <a:ext cx="14008100" cy="769288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ko-KR" altLang="en-US" sz="2800" u="sng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중국</a:t>
            </a:r>
            <a:endParaRPr lang="en-GB" sz="2800" u="sng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GB" sz="1000" u="sng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ko-KR" altLang="en-US" sz="2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규</a:t>
            </a:r>
            <a:r>
              <a:rPr lang="ko-KR" altLang="en-US" sz="2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제기관 </a:t>
            </a:r>
            <a:r>
              <a:rPr lang="en-US" altLang="ko-KR" sz="2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:</a:t>
            </a:r>
            <a:r>
              <a:rPr lang="ko-KR" altLang="en-US" sz="2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국가시장규제청</a:t>
            </a:r>
            <a:r>
              <a:rPr lang="en-US" altLang="ko-KR" sz="2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(SAMR)</a:t>
            </a:r>
            <a:endParaRPr lang="en-AU" sz="200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  <a:cs typeface="Times New Roman"/>
            </a:endParaRPr>
          </a:p>
          <a:p>
            <a:pPr marL="0" indent="0">
              <a:buNone/>
            </a:pPr>
            <a:endParaRPr lang="en-AU" sz="10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fontAlgn="auto" hangingPunct="1">
              <a:spcBef>
                <a:spcPts val="1200"/>
              </a:spcBef>
              <a:spcAft>
                <a:spcPts val="0"/>
              </a:spcAft>
              <a:buNone/>
            </a:pPr>
            <a:r>
              <a:rPr lang="en-AU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SAMR</a:t>
            </a:r>
            <a:r>
              <a:rPr lang="ko-KR" altLang="en-US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은 </a:t>
            </a:r>
            <a:r>
              <a:rPr lang="en-US" altLang="ko-KR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2018</a:t>
            </a:r>
            <a:r>
              <a:rPr lang="ko-KR" altLang="en-US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년 </a:t>
            </a:r>
            <a:r>
              <a:rPr lang="en-US" altLang="ko-KR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3</a:t>
            </a:r>
            <a:r>
              <a:rPr lang="ko-KR" altLang="en-US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월 </a:t>
            </a:r>
            <a:r>
              <a:rPr lang="en-US" altLang="ko-KR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17</a:t>
            </a:r>
            <a:r>
              <a:rPr lang="ko-KR" altLang="en-US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일</a:t>
            </a:r>
            <a:r>
              <a:rPr lang="en-US" altLang="ko-KR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</a:t>
            </a:r>
            <a:r>
              <a:rPr lang="ko-KR" altLang="en-US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국가인민대표회의를 통해 수립</a:t>
            </a:r>
            <a:r>
              <a:rPr lang="en-US" altLang="ko-KR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. </a:t>
            </a:r>
            <a:r>
              <a:rPr lang="ko-KR" altLang="en-US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운영에 관한 세부 사항은 </a:t>
            </a:r>
            <a:r>
              <a:rPr lang="en-US" altLang="ko-KR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8</a:t>
            </a:r>
            <a:r>
              <a:rPr lang="ko-KR" altLang="en-US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월 </a:t>
            </a:r>
            <a:r>
              <a:rPr lang="en-US" altLang="ko-KR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9</a:t>
            </a:r>
            <a:r>
              <a:rPr lang="ko-KR" altLang="en-US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일 최종 결정</a:t>
            </a:r>
            <a:endParaRPr lang="en-AU" sz="2000" b="0" kern="1200" dirty="0">
              <a:solidFill>
                <a:prstClr val="black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fontAlgn="auto" hangingPunct="1">
              <a:spcBef>
                <a:spcPts val="1200"/>
              </a:spcBef>
              <a:spcAft>
                <a:spcPts val="0"/>
              </a:spcAft>
              <a:buNone/>
            </a:pPr>
            <a:r>
              <a:rPr lang="ko-KR" altLang="en-US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복잡한 관료체계가 단순화되어</a:t>
            </a:r>
            <a:r>
              <a:rPr lang="en-US" altLang="ko-KR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, </a:t>
            </a:r>
            <a:r>
              <a:rPr lang="ko-KR" altLang="en-US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중복업무감소</a:t>
            </a:r>
            <a:r>
              <a:rPr lang="en-US" altLang="ko-KR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, </a:t>
            </a:r>
            <a:r>
              <a:rPr lang="ko-KR" altLang="en-US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부처간 규제 일관성 개선 및 협력증진</a:t>
            </a:r>
            <a:endParaRPr lang="en-AU" sz="2000" b="0" kern="1200" dirty="0">
              <a:solidFill>
                <a:prstClr val="black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fontAlgn="auto" hangingPunct="1">
              <a:spcBef>
                <a:spcPts val="1200"/>
              </a:spcBef>
              <a:spcAft>
                <a:spcPts val="0"/>
              </a:spcAft>
              <a:buNone/>
            </a:pPr>
            <a:r>
              <a:rPr lang="ko-KR" altLang="en-US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그 결과 </a:t>
            </a:r>
            <a:r>
              <a:rPr lang="en-AU" altLang="ko-KR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SAIC, AQSIQ </a:t>
            </a:r>
            <a:r>
              <a:rPr lang="ko-KR" altLang="en-US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및</a:t>
            </a:r>
            <a:r>
              <a:rPr lang="en-AU" altLang="ko-KR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CFDA </a:t>
            </a:r>
            <a:r>
              <a:rPr lang="ko-KR" altLang="en-US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폐지</a:t>
            </a:r>
            <a:r>
              <a:rPr lang="en-US" altLang="ko-KR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, </a:t>
            </a:r>
            <a:r>
              <a:rPr lang="en-AU" altLang="ko-KR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SAIC, NDRC, MOFCOM, CNCA, SIPO </a:t>
            </a:r>
            <a:r>
              <a:rPr lang="ko-KR" altLang="en-US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및</a:t>
            </a:r>
            <a:r>
              <a:rPr lang="en-AU" altLang="ko-KR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</a:t>
            </a:r>
            <a:r>
              <a:rPr lang="en-AU" altLang="ko-KR" sz="2000" kern="1200" dirty="0">
                <a:solidFill>
                  <a:srgbClr val="FF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SAC</a:t>
            </a:r>
            <a:r>
              <a:rPr lang="en-AU" altLang="ko-KR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</a:t>
            </a:r>
            <a:r>
              <a:rPr lang="ko-KR" altLang="en-US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는 </a:t>
            </a:r>
            <a:r>
              <a:rPr lang="en-US" altLang="ko-KR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SAMR</a:t>
            </a:r>
            <a:r>
              <a:rPr lang="ko-KR" altLang="en-US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에 합병</a:t>
            </a:r>
            <a:endParaRPr lang="en-AU" sz="2000" b="0" kern="1200" dirty="0">
              <a:solidFill>
                <a:prstClr val="black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fontAlgn="auto" hangingPunct="1">
              <a:spcBef>
                <a:spcPts val="1200"/>
              </a:spcBef>
              <a:spcAft>
                <a:spcPts val="0"/>
              </a:spcAft>
              <a:buNone/>
            </a:pPr>
            <a:endParaRPr lang="en-AU" sz="1800" kern="1200" dirty="0">
              <a:solidFill>
                <a:prstClr val="black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eaLnBrk="1" fontAlgn="auto" hangingPunct="1">
              <a:spcBef>
                <a:spcPts val="1200"/>
              </a:spcBef>
              <a:spcAft>
                <a:spcPts val="0"/>
              </a:spcAft>
            </a:pPr>
            <a:r>
              <a:rPr lang="en-AU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GB/T 7588.1 / 2 (ISO 8100 -1/2)</a:t>
            </a:r>
            <a:r>
              <a:rPr lang="ko-KR" altLang="en-US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가 </a:t>
            </a:r>
            <a:r>
              <a:rPr lang="en-US" altLang="ko-KR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2020</a:t>
            </a:r>
            <a:r>
              <a:rPr lang="ko-KR" altLang="en-US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년 </a:t>
            </a:r>
            <a:r>
              <a:rPr lang="en-US" altLang="ko-KR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12</a:t>
            </a:r>
            <a:r>
              <a:rPr lang="ko-KR" altLang="en-US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월 </a:t>
            </a:r>
            <a:r>
              <a:rPr lang="en-US" altLang="ko-KR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4</a:t>
            </a:r>
            <a:r>
              <a:rPr lang="ko-KR" altLang="en-US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일 발표</a:t>
            </a:r>
            <a:r>
              <a:rPr lang="en-US" altLang="ko-KR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, </a:t>
            </a:r>
            <a:r>
              <a:rPr lang="en-AU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2022</a:t>
            </a:r>
            <a:r>
              <a:rPr lang="ko-KR" altLang="en-US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년 </a:t>
            </a:r>
            <a:r>
              <a:rPr lang="en-US" altLang="ko-KR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7</a:t>
            </a:r>
            <a:r>
              <a:rPr lang="ko-KR" altLang="en-US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월 </a:t>
            </a:r>
            <a:r>
              <a:rPr lang="en-US" altLang="ko-KR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1</a:t>
            </a:r>
            <a:r>
              <a:rPr lang="ko-KR" altLang="en-US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일 발효</a:t>
            </a:r>
            <a:endParaRPr lang="en-AU" sz="2000" b="0" kern="1200" dirty="0">
              <a:solidFill>
                <a:prstClr val="black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eaLnBrk="1" fontAlgn="auto" hangingPunct="1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</a:pPr>
            <a:r>
              <a:rPr lang="en-AU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TSSG 7007-2016 </a:t>
            </a:r>
            <a:r>
              <a:rPr lang="ko-KR" altLang="en-US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개정안</a:t>
            </a:r>
            <a:r>
              <a:rPr lang="en-AU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2 , </a:t>
            </a:r>
            <a:r>
              <a:rPr lang="ko-KR" altLang="en-US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안전 및 주요 부품</a:t>
            </a:r>
            <a:r>
              <a:rPr lang="en-US" altLang="ko-KR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, </a:t>
            </a:r>
            <a:r>
              <a:rPr lang="ko-KR" altLang="en-US" sz="2000" b="0" kern="1200" dirty="0" smtClean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엘리베이터기계식 </a:t>
            </a:r>
            <a:r>
              <a:rPr lang="ko-KR" altLang="en-US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제동장치</a:t>
            </a:r>
            <a:r>
              <a:rPr lang="en-US" altLang="ko-KR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, </a:t>
            </a:r>
            <a:r>
              <a:rPr lang="ko-KR" altLang="en-US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대체 중단수단이 있는 승강기에 대한 유형 시험 요구조건의 강화</a:t>
            </a:r>
            <a:r>
              <a:rPr lang="en-US" altLang="ko-KR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, 8</a:t>
            </a:r>
            <a:r>
              <a:rPr lang="ko-KR" altLang="en-US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월 </a:t>
            </a:r>
            <a:r>
              <a:rPr lang="en-US" altLang="ko-KR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7</a:t>
            </a:r>
            <a:r>
              <a:rPr lang="ko-KR" altLang="en-US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일까지 의견 수렴 </a:t>
            </a:r>
            <a:endParaRPr lang="en-AU" sz="2000" b="0" kern="1200" dirty="0">
              <a:solidFill>
                <a:prstClr val="black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eaLnBrk="1" fontAlgn="auto" hangingPunct="1">
              <a:spcBef>
                <a:spcPts val="1200"/>
              </a:spcBef>
              <a:spcAft>
                <a:spcPts val="0"/>
              </a:spcAft>
            </a:pPr>
            <a:r>
              <a:rPr lang="ko-KR" altLang="en-US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기존 </a:t>
            </a:r>
            <a:r>
              <a:rPr lang="ko-KR" altLang="en-US" sz="2000" b="0" kern="1200" dirty="0" smtClean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엘리베이터안전평가를 </a:t>
            </a:r>
            <a:r>
              <a:rPr lang="ko-KR" altLang="en-US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위한 표준안</a:t>
            </a:r>
            <a:r>
              <a:rPr lang="en-US" altLang="ko-KR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(</a:t>
            </a:r>
            <a:r>
              <a:rPr lang="en-AU" altLang="ko-KR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XXXX/T XXXX-202X) </a:t>
            </a:r>
            <a:r>
              <a:rPr lang="ko-KR" altLang="en-US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개발 진행중</a:t>
            </a:r>
            <a:r>
              <a:rPr lang="en-US" altLang="ko-KR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, </a:t>
            </a:r>
            <a:r>
              <a:rPr lang="ko-KR" altLang="en-US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의견수렴 마감 기한 </a:t>
            </a:r>
            <a:r>
              <a:rPr lang="en-US" altLang="ko-KR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8</a:t>
            </a:r>
            <a:r>
              <a:rPr lang="ko-KR" altLang="en-US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월 </a:t>
            </a:r>
            <a:r>
              <a:rPr lang="en-US" altLang="ko-KR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17</a:t>
            </a:r>
            <a:r>
              <a:rPr lang="ko-KR" altLang="en-US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일까지</a:t>
            </a:r>
            <a:endParaRPr lang="en-AU" sz="2000" b="0" kern="1200" dirty="0">
              <a:solidFill>
                <a:prstClr val="black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eaLnBrk="1" fontAlgn="auto" hangingPunct="1">
              <a:spcBef>
                <a:spcPts val="1200"/>
              </a:spcBef>
              <a:spcAft>
                <a:spcPts val="0"/>
              </a:spcAft>
            </a:pPr>
            <a:r>
              <a:rPr lang="en-AU" altLang="ko-KR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ISO 8100-32:2020</a:t>
            </a:r>
            <a:r>
              <a:rPr lang="ko-KR" altLang="en-US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도입을 위한 업무 시작</a:t>
            </a:r>
            <a:r>
              <a:rPr lang="en-US" altLang="ko-KR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, </a:t>
            </a:r>
            <a:r>
              <a:rPr lang="ko-KR" altLang="en-US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승객용 </a:t>
            </a:r>
            <a:r>
              <a:rPr lang="ko-KR" altLang="en-US" sz="2000" b="0" kern="1200" dirty="0" smtClean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엘리베이터 기획 </a:t>
            </a:r>
            <a:r>
              <a:rPr lang="ko-KR" altLang="en-US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및 선택</a:t>
            </a:r>
            <a:r>
              <a:rPr lang="en-US" altLang="ko-KR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, </a:t>
            </a:r>
            <a:r>
              <a:rPr lang="en-AU" altLang="ko-KR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GB/T (</a:t>
            </a:r>
            <a:r>
              <a:rPr lang="ko-KR" altLang="en-US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중국국가표준</a:t>
            </a:r>
            <a:r>
              <a:rPr lang="en-AU" altLang="ko-KR" sz="2000" b="0" kern="1200" dirty="0">
                <a:solidFill>
                  <a:prstClr val="black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).</a:t>
            </a:r>
            <a:endParaRPr lang="en-AU" sz="2000" b="0" kern="1200" dirty="0">
              <a:solidFill>
                <a:prstClr val="black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eaLnBrk="1" fontAlgn="auto" hangingPunct="1">
              <a:spcBef>
                <a:spcPts val="1200"/>
              </a:spcBef>
              <a:spcAft>
                <a:spcPts val="0"/>
              </a:spcAft>
            </a:pPr>
            <a:endParaRPr lang="en-AU" sz="2000" b="0" kern="1200" dirty="0">
              <a:solidFill>
                <a:prstClr val="black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fontAlgn="auto" hangingPunct="1">
              <a:spcBef>
                <a:spcPts val="1200"/>
              </a:spcBef>
              <a:spcAft>
                <a:spcPts val="0"/>
              </a:spcAft>
              <a:buNone/>
            </a:pPr>
            <a:endParaRPr lang="en-AU" sz="2000" b="0" kern="1200" dirty="0">
              <a:solidFill>
                <a:prstClr val="black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eaLnBrk="1" fontAlgn="auto" hangingPunct="1">
              <a:spcBef>
                <a:spcPts val="1200"/>
              </a:spcBef>
              <a:spcAft>
                <a:spcPts val="0"/>
              </a:spcAft>
            </a:pPr>
            <a:endParaRPr lang="en-AU" sz="1200" b="0" kern="1200" dirty="0">
              <a:solidFill>
                <a:prstClr val="black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en-US" sz="1800" b="0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15-09-2021                                     Graham Worthington                                               6</a:t>
            </a:r>
          </a:p>
          <a:p>
            <a:pPr marL="0" indent="0">
              <a:buNone/>
            </a:pPr>
            <a:endParaRPr lang="en-AU" sz="32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AU" sz="32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AU" sz="32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12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18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2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AU" sz="32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en-GB" sz="32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 </a:t>
            </a:r>
            <a:endParaRPr lang="en-AU" sz="32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>
              <a:buNone/>
            </a:pPr>
            <a:endParaRPr lang="en-AU" sz="1100" dirty="0"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DB08831-E353-4C3F-B40E-D6DB92926AD4}"/>
              </a:ext>
            </a:extLst>
          </p:cNvPr>
          <p:cNvSpPr txBox="1">
            <a:spLocks/>
          </p:cNvSpPr>
          <p:nvPr/>
        </p:nvSpPr>
        <p:spPr bwMode="auto">
          <a:xfrm>
            <a:off x="3468211" y="124272"/>
            <a:ext cx="11704320" cy="16256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30046" tIns="65023" rIns="130046" bIns="65023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63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63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63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63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63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650230" algn="ctr" rtl="0" fontAlgn="base">
              <a:spcBef>
                <a:spcPct val="0"/>
              </a:spcBef>
              <a:spcAft>
                <a:spcPct val="0"/>
              </a:spcAft>
              <a:defRPr sz="63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1300460" algn="ctr" rtl="0" fontAlgn="base">
              <a:spcBef>
                <a:spcPct val="0"/>
              </a:spcBef>
              <a:spcAft>
                <a:spcPct val="0"/>
              </a:spcAft>
              <a:defRPr sz="63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950690" algn="ctr" rtl="0" fontAlgn="base">
              <a:spcBef>
                <a:spcPct val="0"/>
              </a:spcBef>
              <a:spcAft>
                <a:spcPct val="0"/>
              </a:spcAft>
              <a:defRPr sz="63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2600919" algn="ctr" rtl="0" fontAlgn="base">
              <a:spcBef>
                <a:spcPct val="0"/>
              </a:spcBef>
              <a:spcAft>
                <a:spcPct val="0"/>
              </a:spcAft>
              <a:defRPr sz="63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pPr algn="l"/>
            <a:r>
              <a:rPr lang="ko-KR" altLang="en-US" sz="4800" kern="0" dirty="0">
                <a:solidFill>
                  <a:schemeClr val="tx1"/>
                </a:solidFill>
                <a:effectLst/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아태지역 규정</a:t>
            </a:r>
            <a:r>
              <a:rPr lang="en-US" altLang="ko-KR" sz="4800" kern="0" dirty="0">
                <a:solidFill>
                  <a:schemeClr val="tx1"/>
                </a:solidFill>
                <a:effectLst/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, </a:t>
            </a:r>
            <a:r>
              <a:rPr lang="ko-KR" altLang="en-US" sz="4800" kern="0" dirty="0">
                <a:solidFill>
                  <a:schemeClr val="tx1"/>
                </a:solidFill>
                <a:effectLst/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표준 및 안전</a:t>
            </a:r>
            <a:endParaRPr lang="en-AU" sz="4800" kern="0" dirty="0">
              <a:solidFill>
                <a:schemeClr val="tx1"/>
              </a:solidFill>
              <a:effectLst/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2925300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15997" y="1446895"/>
            <a:ext cx="14091038" cy="768281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ko-KR" altLang="en-US" sz="2800" u="sng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뉴질랜드</a:t>
            </a:r>
            <a:endParaRPr lang="en-GB" sz="2800" u="sng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GB" sz="1000" u="sng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ko-KR" altLang="en-US" sz="20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규제기구</a:t>
            </a:r>
            <a:r>
              <a:rPr lang="en-US" altLang="ko-KR" sz="20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: </a:t>
            </a:r>
            <a:r>
              <a:rPr lang="ko-KR" altLang="en-US" sz="20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건물 및 </a:t>
            </a:r>
            <a:r>
              <a:rPr lang="ko-KR" altLang="en-US" sz="2000" dirty="0" err="1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주택부</a:t>
            </a:r>
            <a:r>
              <a:rPr lang="en-US" altLang="ko-KR" sz="20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(</a:t>
            </a:r>
            <a:r>
              <a:rPr lang="ko-KR" altLang="en-US" sz="20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건물규정법</a:t>
            </a:r>
            <a:r>
              <a:rPr lang="en-US" altLang="ko-KR" sz="20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)</a:t>
            </a:r>
            <a:endParaRPr lang="en-GB" sz="20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AU" sz="1000" b="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r>
              <a:rPr lang="en-GB" sz="2000" b="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2017</a:t>
            </a:r>
            <a:r>
              <a:rPr lang="ko-KR" altLang="en-US" sz="2000" b="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년 </a:t>
            </a:r>
            <a:r>
              <a:rPr lang="en-US" altLang="ko-KR" sz="2000" b="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8</a:t>
            </a:r>
            <a:r>
              <a:rPr lang="ko-KR" altLang="en-US" sz="2000" b="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월 이후 </a:t>
            </a:r>
            <a:r>
              <a:rPr lang="ko-KR" altLang="en-US" sz="2000" b="0" dirty="0" smtClean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신규 판매되는 </a:t>
            </a:r>
            <a:r>
              <a:rPr lang="ko-KR" altLang="en-US" sz="2000" b="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모든 승강기는 </a:t>
            </a:r>
            <a:r>
              <a:rPr lang="en-GB" altLang="ko-KR" sz="2000" b="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EN 81 – 20 &amp; 50</a:t>
            </a:r>
            <a:r>
              <a:rPr lang="ko-KR" altLang="en-US" sz="2000" b="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를 준수해야 함</a:t>
            </a:r>
            <a:r>
              <a:rPr lang="en-US" altLang="ko-KR" sz="2000" b="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. </a:t>
            </a:r>
            <a:r>
              <a:rPr lang="en-GB" altLang="ko-KR" sz="2000" b="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EN81-58 (ISO 3008-2)</a:t>
            </a:r>
            <a:r>
              <a:rPr lang="ko-KR" altLang="en-US" sz="2000" b="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수용</a:t>
            </a:r>
            <a:endParaRPr lang="en-GB" sz="2000" b="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lvl="0"/>
            <a:endParaRPr lang="en-GB" sz="1200" b="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lvl="0"/>
            <a:r>
              <a:rPr lang="ko-KR" altLang="en-US" sz="2000" b="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규정의 직접 도입과 함께 호주 전철을 따름</a:t>
            </a:r>
            <a:endParaRPr lang="en-GB" sz="2000" b="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lvl="0"/>
            <a:endParaRPr lang="en-GB" sz="1600" b="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lvl="0"/>
            <a:r>
              <a:rPr lang="en-GB" altLang="ko-KR" sz="2000" b="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EN 81-77 (</a:t>
            </a:r>
            <a:r>
              <a:rPr lang="ko-KR" altLang="en-US" sz="2000" b="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내진</a:t>
            </a:r>
            <a:r>
              <a:rPr lang="en-US" altLang="ko-KR" sz="2000" b="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) </a:t>
            </a:r>
            <a:r>
              <a:rPr lang="ko-KR" altLang="en-US" sz="2000" b="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도입에 관한 논의 진행 중</a:t>
            </a:r>
            <a:endParaRPr lang="en-GB" sz="2000" b="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lvl="0"/>
            <a:endParaRPr lang="en-GB" sz="1100" b="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ko-KR" altLang="en-US" sz="2800" u="sng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홍콩</a:t>
            </a:r>
            <a:r>
              <a:rPr lang="en-GB" sz="2800" u="sng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</a:t>
            </a:r>
          </a:p>
          <a:p>
            <a:pPr marL="0" indent="0">
              <a:buNone/>
            </a:pPr>
            <a:endParaRPr lang="en-GB" sz="900" u="sng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ko-KR" altLang="en-US" sz="20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규제기구 </a:t>
            </a:r>
            <a:r>
              <a:rPr lang="en-US" altLang="ko-KR" sz="20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: </a:t>
            </a:r>
            <a:r>
              <a:rPr lang="ko-KR" altLang="en-US" sz="20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전기 </a:t>
            </a:r>
            <a:r>
              <a:rPr lang="en-US" altLang="ko-KR" sz="20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&amp; </a:t>
            </a:r>
            <a:r>
              <a:rPr lang="ko-KR" altLang="en-US" sz="20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기계 서비스부</a:t>
            </a:r>
            <a:r>
              <a:rPr lang="en-US" altLang="ko-KR" sz="20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(EMSD)</a:t>
            </a:r>
            <a:endParaRPr lang="en-GB" sz="20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AU" sz="1000" b="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lvl="0">
              <a:lnSpc>
                <a:spcPct val="150000"/>
              </a:lnSpc>
            </a:pPr>
            <a:r>
              <a:rPr lang="en-US" altLang="ko-KR" sz="2000" b="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EN81-20/50</a:t>
            </a:r>
            <a:r>
              <a:rPr lang="ko-KR" altLang="en-US" sz="2000" b="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을 기반으로 한 일부 홍콩 요구조건을 별첨으로 포함한 신규 설계 실천 규정이 </a:t>
            </a:r>
            <a:r>
              <a:rPr lang="en-US" altLang="ko-KR" sz="2000" b="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2019</a:t>
            </a:r>
            <a:r>
              <a:rPr lang="ko-KR" altLang="en-US" sz="2000" b="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년 </a:t>
            </a:r>
            <a:r>
              <a:rPr lang="en-US" altLang="ko-KR" sz="2000" b="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8</a:t>
            </a:r>
            <a:r>
              <a:rPr lang="ko-KR" altLang="en-US" sz="2000" b="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월 </a:t>
            </a:r>
            <a:r>
              <a:rPr lang="en-US" altLang="ko-KR" sz="2000" b="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30</a:t>
            </a:r>
            <a:r>
              <a:rPr lang="ko-KR" altLang="en-US" sz="2000" b="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일 공보에 발표</a:t>
            </a:r>
            <a:r>
              <a:rPr lang="en-US" altLang="ko-KR" sz="2000" b="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. 2020</a:t>
            </a:r>
            <a:r>
              <a:rPr lang="ko-KR" altLang="en-US" sz="2000" b="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년 </a:t>
            </a:r>
            <a:r>
              <a:rPr lang="en-US" altLang="ko-KR" sz="2000" b="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6</a:t>
            </a:r>
            <a:r>
              <a:rPr lang="ko-KR" altLang="en-US" sz="2000" b="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월 </a:t>
            </a:r>
            <a:r>
              <a:rPr lang="en-US" altLang="ko-KR" sz="2000" b="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1</a:t>
            </a:r>
            <a:r>
              <a:rPr lang="ko-KR" altLang="en-US" sz="2000" b="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일 시행</a:t>
            </a:r>
            <a:endParaRPr lang="en-US" altLang="ko-KR" sz="2000" b="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  <a:cs typeface="Times New Roman"/>
            </a:endParaRPr>
          </a:p>
          <a:p>
            <a:pPr lvl="0"/>
            <a:endParaRPr lang="en-US" sz="1000" b="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  <a:cs typeface="Times New Roman"/>
            </a:endParaRPr>
          </a:p>
          <a:p>
            <a:r>
              <a:rPr lang="en-US" altLang="ko-KR" sz="2000" b="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EN115-2017 </a:t>
            </a:r>
            <a:r>
              <a:rPr lang="ko-KR" altLang="en-US" sz="2000" b="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및 홍콩</a:t>
            </a:r>
            <a:r>
              <a:rPr lang="en-US" altLang="ko-KR" sz="2000" b="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 </a:t>
            </a:r>
            <a:r>
              <a:rPr lang="ko-KR" altLang="en-US" sz="2000" b="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설계 실천규정의 에스컬레이터 내용의 병합이 </a:t>
            </a:r>
            <a:r>
              <a:rPr lang="en-US" altLang="ko-KR" sz="2000" b="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2021</a:t>
            </a:r>
            <a:r>
              <a:rPr lang="ko-KR" altLang="en-US" sz="2000" b="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년 </a:t>
            </a:r>
            <a:r>
              <a:rPr lang="en-US" altLang="ko-KR" sz="2000" b="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3</a:t>
            </a:r>
            <a:r>
              <a:rPr lang="ko-KR" altLang="en-US" sz="2000" b="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분기 내 마무리</a:t>
            </a:r>
            <a:endParaRPr lang="en-US" sz="2000" b="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  <a:cs typeface="Times New Roman"/>
            </a:endParaRPr>
          </a:p>
          <a:p>
            <a:pPr>
              <a:spcAft>
                <a:spcPts val="0"/>
              </a:spcAft>
            </a:pPr>
            <a:endParaRPr lang="en-US" sz="1200" b="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ko-KR" altLang="en-US" sz="2000" b="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노후 승강기의 규제 및 현대화 의무 도입</a:t>
            </a:r>
            <a:r>
              <a:rPr lang="en-US" altLang="ko-KR" sz="2000" b="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( EN 81 – 80)</a:t>
            </a:r>
            <a:r>
              <a:rPr lang="ko-KR" altLang="en-US" sz="2000" b="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에 관한 </a:t>
            </a:r>
            <a:r>
              <a:rPr lang="en-US" altLang="ko-KR" sz="2000" b="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EMSD </a:t>
            </a:r>
            <a:r>
              <a:rPr lang="ko-KR" altLang="en-US" sz="2000" b="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및 </a:t>
            </a:r>
            <a:r>
              <a:rPr lang="en-US" altLang="ko-KR" sz="2000" b="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LECA</a:t>
            </a:r>
            <a:r>
              <a:rPr lang="ko-KR" altLang="en-US" sz="2000" b="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의 사전논의 </a:t>
            </a:r>
            <a:r>
              <a:rPr lang="en-US" altLang="ko-KR" sz="2000" b="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 </a:t>
            </a:r>
            <a:endParaRPr lang="en-US" sz="2000" b="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  <a:cs typeface="Times New Roman"/>
            </a:endParaRPr>
          </a:p>
          <a:p>
            <a:pPr>
              <a:spcAft>
                <a:spcPts val="0"/>
              </a:spcAft>
            </a:pPr>
            <a:endParaRPr lang="en-GB" sz="2000" b="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AU" sz="7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US" sz="11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en-US" sz="1800" b="0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15-09-2021                                     Graham Worthington                                                 7</a:t>
            </a:r>
          </a:p>
          <a:p>
            <a:pPr marL="0" indent="0">
              <a:buNone/>
            </a:pPr>
            <a:endParaRPr lang="en-AU" sz="32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AU" sz="16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AU" sz="32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AU" sz="32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AU" sz="32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12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18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2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AU" sz="32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en-GB" sz="32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 </a:t>
            </a:r>
            <a:endParaRPr lang="en-AU" sz="32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>
              <a:buNone/>
            </a:pPr>
            <a:endParaRPr lang="en-AU" sz="1100" dirty="0"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3379F38-B551-4943-A86C-4A50D9DD3F59}"/>
              </a:ext>
            </a:extLst>
          </p:cNvPr>
          <p:cNvSpPr txBox="1">
            <a:spLocks/>
          </p:cNvSpPr>
          <p:nvPr/>
        </p:nvSpPr>
        <p:spPr bwMode="auto">
          <a:xfrm>
            <a:off x="3468211" y="124272"/>
            <a:ext cx="11704320" cy="16256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30046" tIns="65023" rIns="130046" bIns="65023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63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63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63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63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63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650230" algn="ctr" rtl="0" fontAlgn="base">
              <a:spcBef>
                <a:spcPct val="0"/>
              </a:spcBef>
              <a:spcAft>
                <a:spcPct val="0"/>
              </a:spcAft>
              <a:defRPr sz="63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1300460" algn="ctr" rtl="0" fontAlgn="base">
              <a:spcBef>
                <a:spcPct val="0"/>
              </a:spcBef>
              <a:spcAft>
                <a:spcPct val="0"/>
              </a:spcAft>
              <a:defRPr sz="63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950690" algn="ctr" rtl="0" fontAlgn="base">
              <a:spcBef>
                <a:spcPct val="0"/>
              </a:spcBef>
              <a:spcAft>
                <a:spcPct val="0"/>
              </a:spcAft>
              <a:defRPr sz="63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2600919" algn="ctr" rtl="0" fontAlgn="base">
              <a:spcBef>
                <a:spcPct val="0"/>
              </a:spcBef>
              <a:spcAft>
                <a:spcPct val="0"/>
              </a:spcAft>
              <a:defRPr sz="63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pPr algn="l"/>
            <a:r>
              <a:rPr lang="ko-KR" altLang="en-US" sz="4800" kern="0" dirty="0">
                <a:solidFill>
                  <a:schemeClr val="tx1"/>
                </a:solidFill>
                <a:effectLst/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아태지역 규정</a:t>
            </a:r>
            <a:r>
              <a:rPr lang="en-US" altLang="ko-KR" sz="4800" kern="0" dirty="0">
                <a:solidFill>
                  <a:schemeClr val="tx1"/>
                </a:solidFill>
                <a:effectLst/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, </a:t>
            </a:r>
            <a:r>
              <a:rPr lang="ko-KR" altLang="en-US" sz="4800" kern="0" dirty="0">
                <a:solidFill>
                  <a:schemeClr val="tx1"/>
                </a:solidFill>
                <a:effectLst/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표준 및 안전</a:t>
            </a:r>
            <a:endParaRPr lang="en-AU" sz="4800" kern="0" dirty="0">
              <a:solidFill>
                <a:schemeClr val="tx1"/>
              </a:solidFill>
              <a:effectLst/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4251872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2" end="3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18181" y="1430639"/>
            <a:ext cx="14001369" cy="7488832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AU" sz="7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ko-KR" altLang="en-US" sz="2800" u="sng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인도</a:t>
            </a:r>
            <a:endParaRPr lang="en-GB" sz="2800" u="sng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GB" sz="1000" u="sng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ko-KR" altLang="en-US" sz="2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규제 기구 </a:t>
            </a:r>
            <a:r>
              <a:rPr lang="en-US" altLang="ko-KR" sz="2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: </a:t>
            </a:r>
            <a:r>
              <a:rPr lang="ko-KR" altLang="en-US" sz="2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국가 건물규정청</a:t>
            </a:r>
            <a:endParaRPr lang="en-GB" sz="200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AU" sz="9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r>
              <a:rPr lang="en-US" sz="2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29</a:t>
            </a:r>
            <a:r>
              <a:rPr lang="ko-KR" altLang="en-US" sz="2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개 중 </a:t>
            </a:r>
            <a:r>
              <a:rPr lang="en-US" altLang="ko-KR" sz="2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10</a:t>
            </a:r>
            <a:r>
              <a:rPr lang="ko-KR" altLang="en-US" sz="2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개 주에서 </a:t>
            </a:r>
            <a:r>
              <a:rPr lang="ko-KR" altLang="en-US" sz="2000" dirty="0" smtClean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엘리베이터규제</a:t>
            </a:r>
            <a:r>
              <a:rPr lang="en-US" altLang="ko-KR" sz="2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, </a:t>
            </a:r>
            <a:r>
              <a:rPr lang="ko-KR" altLang="en-US" sz="2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다른 주는 </a:t>
            </a:r>
            <a:r>
              <a:rPr lang="ko-KR" altLang="en-US" sz="2000" dirty="0" smtClean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건물 </a:t>
            </a:r>
            <a:r>
              <a:rPr lang="ko-KR" altLang="en-US" sz="200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규정 규제를 준수</a:t>
            </a:r>
            <a:endParaRPr lang="en-US" sz="200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  <a:cs typeface="Times New Roman"/>
            </a:endParaRPr>
          </a:p>
          <a:p>
            <a:pPr marL="0" indent="0">
              <a:buNone/>
            </a:pPr>
            <a:endParaRPr lang="en-US" sz="9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IS 17106 (part 1) :2019 / ISO 22201 – 1 : 2017 (PESSRAL)</a:t>
            </a:r>
          </a:p>
          <a:p>
            <a:pPr>
              <a:spcAft>
                <a:spcPts val="0"/>
              </a:spcAft>
            </a:pPr>
            <a:endParaRPr lang="en-US" sz="9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altLang="ko-KR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EN81-21 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기반으로 한 </a:t>
            </a:r>
            <a:r>
              <a:rPr 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/>
              </a:rPr>
              <a:t>IS 17386 : 2020</a:t>
            </a:r>
          </a:p>
          <a:p>
            <a:pPr>
              <a:spcAft>
                <a:spcPts val="0"/>
              </a:spcAft>
            </a:pPr>
            <a:endParaRPr lang="en-US" sz="9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altLang="ko-KR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EN 81-80 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을 기반으로 한 </a:t>
            </a:r>
            <a:r>
              <a:rPr 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IS 17941 : 2020 </a:t>
            </a:r>
          </a:p>
          <a:p>
            <a:pPr>
              <a:spcAft>
                <a:spcPts val="0"/>
              </a:spcAft>
            </a:pPr>
            <a:endParaRPr lang="en-US" sz="9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altLang="ko-KR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EN81-70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을 기반으로 한 </a:t>
            </a:r>
            <a:r>
              <a:rPr 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IS 15330 : 2020</a:t>
            </a:r>
            <a:endParaRPr lang="en-US" sz="9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>
              <a:spcAft>
                <a:spcPts val="0"/>
              </a:spcAft>
            </a:pPr>
            <a:r>
              <a:rPr lang="en-US" altLang="ko-KR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EN115:1995+A1:1998 + A2 :2004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을 기반으로 한 </a:t>
            </a:r>
            <a:r>
              <a:rPr 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IS 4591 Part 1 / Sec 1 – 3</a:t>
            </a:r>
          </a:p>
          <a:p>
            <a:pPr>
              <a:spcAft>
                <a:spcPts val="0"/>
              </a:spcAft>
            </a:pPr>
            <a:endParaRPr lang="en-US" sz="9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>
              <a:spcAft>
                <a:spcPts val="0"/>
              </a:spcAft>
            </a:pPr>
            <a:r>
              <a:rPr 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IS 17517 : 2020, ISO 3008 – 2 : 2017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의 도입</a:t>
            </a:r>
            <a:endParaRPr lang="en-US" sz="20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>
              <a:spcAft>
                <a:spcPts val="0"/>
              </a:spcAft>
            </a:pPr>
            <a:endParaRPr lang="en-US" sz="9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>
              <a:spcAft>
                <a:spcPts val="0"/>
              </a:spcAft>
            </a:pPr>
            <a:r>
              <a:rPr 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IS 17515 (part 1 -3 ) : 2021 / ISO 25745 – 1 : 2012</a:t>
            </a:r>
          </a:p>
          <a:p>
            <a:pPr>
              <a:spcAft>
                <a:spcPts val="0"/>
              </a:spcAft>
            </a:pPr>
            <a:endParaRPr lang="en-US" sz="9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>
              <a:spcAft>
                <a:spcPts val="0"/>
              </a:spcAft>
            </a:pPr>
            <a:r>
              <a:rPr 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ISO 8100 – 1 / 2 : 2019 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초안 및 공공 의견 </a:t>
            </a:r>
            <a:r>
              <a:rPr lang="ko-KR" altLang="en-US" sz="2000" b="0" dirty="0" err="1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수렴하에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개정도입 </a:t>
            </a:r>
            <a:r>
              <a:rPr lang="en-US" altLang="ko-KR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, 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신규 </a:t>
            </a:r>
            <a:r>
              <a:rPr 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IS 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숫자가 발행될 예정</a:t>
            </a:r>
            <a:endParaRPr lang="en-US" sz="20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>
              <a:spcAft>
                <a:spcPts val="0"/>
              </a:spcAft>
            </a:pPr>
            <a:endParaRPr lang="en-US" sz="11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>
              <a:spcAft>
                <a:spcPts val="0"/>
              </a:spcAft>
            </a:pP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승차감 측정 </a:t>
            </a:r>
            <a:r>
              <a:rPr lang="en-US" altLang="ko-KR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part 1 &amp; 2 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개발 중</a:t>
            </a:r>
            <a:endParaRPr lang="en-US" sz="20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>
              <a:spcAft>
                <a:spcPts val="0"/>
              </a:spcAft>
            </a:pPr>
            <a:endParaRPr lang="en-US" sz="10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>
              <a:spcAft>
                <a:spcPts val="0"/>
              </a:spcAft>
            </a:pPr>
            <a:r>
              <a:rPr lang="ko-KR" altLang="en-US" sz="2000" b="0" dirty="0" smtClean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엘리베이터</a:t>
            </a:r>
            <a:r>
              <a:rPr lang="en-US" altLang="ko-KR" sz="2000" b="0" dirty="0" smtClean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, 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에스컬레이터</a:t>
            </a:r>
            <a:r>
              <a:rPr lang="en-US" altLang="ko-KR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, </a:t>
            </a:r>
            <a:r>
              <a:rPr lang="ko-KR" altLang="en-US" sz="2000" b="0" dirty="0" err="1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무빙워크에</a:t>
            </a:r>
            <a:r>
              <a:rPr lang="ko-KR" altLang="en-US" sz="20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대한 유지보수 가이드 개발 중</a:t>
            </a:r>
            <a:endParaRPr lang="en-US" sz="20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spcAft>
                <a:spcPts val="0"/>
              </a:spcAft>
              <a:buNone/>
            </a:pPr>
            <a:endParaRPr lang="en-AU" sz="14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spcAft>
                <a:spcPts val="0"/>
              </a:spcAft>
              <a:buNone/>
            </a:pPr>
            <a:endParaRPr lang="en-AU" sz="20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en-US" sz="1800" b="0" kern="1200" dirty="0">
                <a:solidFill>
                  <a:srgbClr val="000000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15-09-2021                                     Graham Worthington                                           8</a:t>
            </a:r>
          </a:p>
          <a:p>
            <a:pPr marL="0" indent="0">
              <a:buNone/>
            </a:pPr>
            <a:endParaRPr lang="en-AU" sz="32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AU" sz="32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AU" sz="32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12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18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2000" b="0" kern="1200" dirty="0">
              <a:solidFill>
                <a:srgbClr val="000000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endParaRPr lang="en-AU" sz="32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0" indent="0">
              <a:buNone/>
            </a:pPr>
            <a:r>
              <a:rPr lang="en-GB" sz="3200" b="0" dirty="0">
                <a:solidFill>
                  <a:schemeClr val="tx1"/>
                </a:solidFill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 </a:t>
            </a:r>
            <a:endParaRPr lang="en-AU" sz="3200" b="0" dirty="0">
              <a:solidFill>
                <a:schemeClr val="tx1"/>
              </a:solidFill>
              <a:effectLst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>
              <a:buNone/>
            </a:pPr>
            <a:endParaRPr lang="en-AU" sz="1100" dirty="0"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2013F11-4B78-491D-B2C0-8603A0FAAECB}"/>
              </a:ext>
            </a:extLst>
          </p:cNvPr>
          <p:cNvSpPr txBox="1">
            <a:spLocks/>
          </p:cNvSpPr>
          <p:nvPr/>
        </p:nvSpPr>
        <p:spPr bwMode="auto">
          <a:xfrm>
            <a:off x="3468211" y="124272"/>
            <a:ext cx="11704320" cy="16256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30046" tIns="65023" rIns="130046" bIns="65023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63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63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63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63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63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650230" algn="ctr" rtl="0" fontAlgn="base">
              <a:spcBef>
                <a:spcPct val="0"/>
              </a:spcBef>
              <a:spcAft>
                <a:spcPct val="0"/>
              </a:spcAft>
              <a:defRPr sz="63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1300460" algn="ctr" rtl="0" fontAlgn="base">
              <a:spcBef>
                <a:spcPct val="0"/>
              </a:spcBef>
              <a:spcAft>
                <a:spcPct val="0"/>
              </a:spcAft>
              <a:defRPr sz="63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950690" algn="ctr" rtl="0" fontAlgn="base">
              <a:spcBef>
                <a:spcPct val="0"/>
              </a:spcBef>
              <a:spcAft>
                <a:spcPct val="0"/>
              </a:spcAft>
              <a:defRPr sz="63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2600919" algn="ctr" rtl="0" fontAlgn="base">
              <a:spcBef>
                <a:spcPct val="0"/>
              </a:spcBef>
              <a:spcAft>
                <a:spcPct val="0"/>
              </a:spcAft>
              <a:defRPr sz="63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pPr algn="l"/>
            <a:r>
              <a:rPr lang="ko-KR" altLang="en-US" sz="4800" kern="0" dirty="0">
                <a:solidFill>
                  <a:schemeClr val="tx1"/>
                </a:solidFill>
                <a:effectLst/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아태지역 규정</a:t>
            </a:r>
            <a:r>
              <a:rPr lang="en-US" altLang="ko-KR" sz="4800" kern="0" dirty="0">
                <a:solidFill>
                  <a:schemeClr val="tx1"/>
                </a:solidFill>
                <a:effectLst/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, </a:t>
            </a:r>
            <a:r>
              <a:rPr lang="ko-KR" altLang="en-US" sz="4800" kern="0" dirty="0">
                <a:solidFill>
                  <a:schemeClr val="tx1"/>
                </a:solidFill>
                <a:effectLst/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표준 및 안전</a:t>
            </a:r>
            <a:endParaRPr lang="en-AU" sz="4800" kern="0" dirty="0">
              <a:solidFill>
                <a:schemeClr val="tx1"/>
              </a:solidFill>
              <a:effectLst/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3053930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5" end="3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ARCOLOR" val="SPREcolor_red"/>
  <p:tag name="VARPPTTYPE" val="SPREpotSPRE"/>
  <p:tag name="VARPPTLANGSEL" val="SPREEnglish"/>
  <p:tag name="VARGRIDMODE" val="SPREgrid_none_value"/>
  <p:tag name="VARPOTVERSION" val="SPRE1.53"/>
  <p:tag name="VARLOGOSCHINDLER" val="SPRE0"/>
  <p:tag name="VARLOGOATLAS" val="SPRE0"/>
  <p:tag name="VARLOGOASIA" val="SPRE"/>
  <p:tag name="VARPPTLANG" val="SPREEnglish"/>
  <p:tag name="VARPPTEDITORS_NAME" val="SPRE"/>
  <p:tag name="VARPPTKG" val="SPRE"/>
  <p:tag name="VARPPTDIVISION" val="SPRE"/>
  <p:tag name="VARPPTPLACE" val="SPRE"/>
  <p:tag name="VARPPTDATE_CREATION" val="SPRE"/>
  <p:tag name="VARPPTPRESENTATION_ID" val="SPRE"/>
  <p:tag name="VARPPTSHOWPAGE_NUMBER" val="SPRE0"/>
  <p:tag name="VARPPTCLOSING_TEXT" val="SPREThank you for your attention."/>
  <p:tag name="VARPPTSETUPPERFORMED" val="SPRETRUE"/>
</p:tagLst>
</file>

<file path=ppt/theme/theme1.xml><?xml version="1.0" encoding="utf-8"?>
<a:theme xmlns:a="http://schemas.openxmlformats.org/drawingml/2006/main" name="1_Default Design">
  <a:themeElements>
    <a:clrScheme name="Default Design 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99CCFF"/>
      </a:accent1>
      <a:accent2>
        <a:srgbClr val="CCCCFF"/>
      </a:accent2>
      <a:accent3>
        <a:srgbClr val="FFFFFF"/>
      </a:accent3>
      <a:accent4>
        <a:srgbClr val="000000"/>
      </a:accent4>
      <a:accent5>
        <a:srgbClr val="CAE2FF"/>
      </a:accent5>
      <a:accent6>
        <a:srgbClr val="B9B9E7"/>
      </a:accent6>
      <a:hlink>
        <a:srgbClr val="3333CC"/>
      </a:hlink>
      <a:folHlink>
        <a:srgbClr val="AF67FF"/>
      </a:folHlink>
    </a:clrScheme>
    <a:fontScheme name="Horizon">
      <a:maj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FAC1AB936B30346B8ED3C1E7ED414B2" ma:contentTypeVersion="2" ma:contentTypeDescription="Create a new document." ma:contentTypeScope="" ma:versionID="b9b5bbb2ac8ed739e3e8a8f79a0dc9cf">
  <xsd:schema xmlns:xsd="http://www.w3.org/2001/XMLSchema" xmlns:xs="http://www.w3.org/2001/XMLSchema" xmlns:p="http://schemas.microsoft.com/office/2006/metadata/properties" xmlns:ns3="3fd76656-6201-4114-a59b-218493e2de36" targetNamespace="http://schemas.microsoft.com/office/2006/metadata/properties" ma:root="true" ma:fieldsID="9050890d578b37f41f8eadcee09a0c59" ns3:_="">
    <xsd:import namespace="3fd76656-6201-4114-a59b-218493e2de36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d76656-6201-4114-a59b-218493e2de3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4AFC70B-AFA4-4FAD-8B6A-AD6CADDDD3B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fd76656-6201-4114-a59b-218493e2de3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B2EE33E-EE3D-4442-869B-CA2650B64BED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3fd76656-6201-4114-a59b-218493e2de36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7F865E34-32B2-4296-B9BC-0F743A8E7F2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2823</TotalTime>
  <Words>2508</Words>
  <Application>Microsoft Office PowerPoint</Application>
  <PresentationFormat>사용자 지정</PresentationFormat>
  <Paragraphs>667</Paragraphs>
  <Slides>25</Slides>
  <Notes>11</Notes>
  <HiddenSlides>0</HiddenSlides>
  <MMClips>0</MMClips>
  <ScaleCrop>false</ScaleCrop>
  <HeadingPairs>
    <vt:vector size="8" baseType="variant">
      <vt:variant>
        <vt:lpstr>사용한 글꼴</vt:lpstr>
      </vt:variant>
      <vt:variant>
        <vt:i4>10</vt:i4>
      </vt:variant>
      <vt:variant>
        <vt:lpstr>테마</vt:lpstr>
      </vt:variant>
      <vt:variant>
        <vt:i4>2</vt:i4>
      </vt:variant>
      <vt:variant>
        <vt:lpstr>포함된 OLE 서버</vt:lpstr>
      </vt:variant>
      <vt:variant>
        <vt:i4>2</vt:i4>
      </vt:variant>
      <vt:variant>
        <vt:lpstr>슬라이드 제목</vt:lpstr>
      </vt:variant>
      <vt:variant>
        <vt:i4>25</vt:i4>
      </vt:variant>
    </vt:vector>
  </HeadingPairs>
  <TitlesOfParts>
    <vt:vector size="39" baseType="lpstr">
      <vt:lpstr>HY얕은샘물M</vt:lpstr>
      <vt:lpstr>KoPubWorld돋움체 Light</vt:lpstr>
      <vt:lpstr>KoPub돋움체 Light</vt:lpstr>
      <vt:lpstr>바탕체</vt:lpstr>
      <vt:lpstr>Arial</vt:lpstr>
      <vt:lpstr>Arial Narrow</vt:lpstr>
      <vt:lpstr>Calibri</vt:lpstr>
      <vt:lpstr>Times New Roman</vt:lpstr>
      <vt:lpstr>Verdana</vt:lpstr>
      <vt:lpstr>Wingdings</vt:lpstr>
      <vt:lpstr>1_Default Design</vt:lpstr>
      <vt:lpstr>Custom Design</vt:lpstr>
      <vt:lpstr>Picture</vt:lpstr>
      <vt:lpstr>Worksheet</vt:lpstr>
      <vt:lpstr>    한국 국제 승강기 엑스포  2021  </vt:lpstr>
      <vt:lpstr>아시아 태평양 국가</vt:lpstr>
      <vt:lpstr>법규위원회 및 표준기구</vt:lpstr>
      <vt:lpstr>규정 및 표준</vt:lpstr>
      <vt:lpstr>규정, 표준 및 규제</vt:lpstr>
      <vt:lpstr>아태지역 규정, 표준 및 안전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EN 81 및 ISO 8100  규정의 조화</vt:lpstr>
      <vt:lpstr>EN 81 / ISO 8100 조율 진전상황</vt:lpstr>
      <vt:lpstr>ISO 수행기반규정</vt:lpstr>
      <vt:lpstr> 국제 적합성평가 프로세스 GCAP’s</vt:lpstr>
      <vt:lpstr>적합성 평가 프로세스</vt:lpstr>
      <vt:lpstr>국제 적합성인증평가프로세스</vt:lpstr>
      <vt:lpstr>GCAP’s 를 위한 기술 문서</vt:lpstr>
      <vt:lpstr>GCAP’s 및 GESR’s의 적용 예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Worthington, Graham</dc:creator>
  <cp:lastModifiedBy>User</cp:lastModifiedBy>
  <cp:revision>1028</cp:revision>
  <dcterms:created xsi:type="dcterms:W3CDTF">2006-01-16T13:05:46Z</dcterms:created>
  <dcterms:modified xsi:type="dcterms:W3CDTF">2021-09-11T00:18:03Z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0x0101002FAC1AB936B30346B8ED3C1E7ED414B2</vt:lpwstr>
  </property>
</Properties>
</file>